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1" r:id="rId4"/>
    <p:sldId id="258" r:id="rId5"/>
    <p:sldId id="259" r:id="rId6"/>
    <p:sldId id="279" r:id="rId7"/>
    <p:sldId id="283" r:id="rId8"/>
    <p:sldId id="284" r:id="rId9"/>
    <p:sldId id="262" r:id="rId10"/>
    <p:sldId id="264" r:id="rId11"/>
    <p:sldId id="265" r:id="rId12"/>
    <p:sldId id="277" r:id="rId13"/>
    <p:sldId id="282" r:id="rId14"/>
    <p:sldId id="270" r:id="rId15"/>
    <p:sldId id="271" r:id="rId16"/>
    <p:sldId id="266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660066"/>
    <a:srgbClr val="FFCCCC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 rot="-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3091" name="Rectangle 19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3102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A5FEC-8A25-4308-801A-22019AF6E0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882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813E18-BFC6-44C4-8690-CB66343533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220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162800" y="6567488"/>
            <a:ext cx="15240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76250" y="6565900"/>
            <a:ext cx="609600" cy="268288"/>
          </a:xfrm>
        </p:spPr>
        <p:txBody>
          <a:bodyPr/>
          <a:lstStyle>
            <a:lvl1pPr>
              <a:defRPr/>
            </a:lvl1pPr>
          </a:lstStyle>
          <a:p>
            <a:fld id="{3B5EF3EC-8B4C-4C72-AD66-9C5E4CC6AC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09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94AA6-E882-411C-B132-E6A18F03C0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041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9A9710-9E2C-4937-80C8-51DA57D3FB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182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AC183A-B302-4210-8088-E63A9C001A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32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D1802-5FF6-4D71-87C7-6951991B87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647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B345F-432C-43CA-A92E-40A4122C8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24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2677E0-747E-42D6-A384-150EDE1EDB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995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2614ED-1A30-4909-B6CC-6144AFEF34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88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DA5645-67FC-4453-AFFF-526A343196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916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1" name="Group 27"/>
          <p:cNvGrpSpPr>
            <a:grpSpLocks/>
          </p:cNvGrpSpPr>
          <p:nvPr/>
        </p:nvGrpSpPr>
        <p:grpSpPr bwMode="auto">
          <a:xfrm rot="-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r>
              <a:rPr lang="en-US" altLang="ru-RU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fld id="{BDB67FCA-B1A8-4202-8648-E6611270FE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ru-ru/educatio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bu=uniq152044151234621410132&amp;from=yandex.ru;search/;web;;&amp;text=&amp;etext=1720.U7EadeMyNzzQmd7TEWXKZpdLOmWKek5bkZVjlbrs8nMxXrptvYvIj-29khQGLmJxiPnh7TPRXzt6Mjxm-zVPEQ.ceef53b6f62eeb24e155080e7fe906fc9ff03904&amp;uuid=&amp;state=PEtFfuTeVD4jaxywoSUvtB2i7c0_vxGdjWT7Elao4JUWxZ-v0OIKpF-Jgk3I2xx3aYcU8ulqAAen3St6wKIDA2BPPObgm_Vu&amp;&amp;cst=AiuY0DBWFJ5Hyx_fyvalFCtbO_EYALg6z26JwCfZNuLhUHm0X2G8-Muhpn4OvATQ_TDOJPW__WwK1Hzm8A4d5hBQkP5GN4KwhO5Ca-a5NiSBau_JOQQRfYgfjeUwPc4pbFpIohnhCrdxA48go7lfmHeK5GpoYrTqF0SAFeMALbY_r-YG9oMr7yz7Knq4V2TC19qF7xak6TEjbNq4B4Wm-xidIOE68MWjTyQraMcZJgmt_hF5cI_nAVz7kXpMUY82Dvvm8jsYWALdKGNGWp65ajGtsG5-DylwbWZlDTPT6Y3w_ItXsmB2xJGFtxgTJb2gWs30CyOohYIneRsqqod5lrfx7PzKeoUjbvxexPk51OL2dTQCgrzMJ-ZMYEPGKf61WeSXfi8jrJrYUdQHetCHs-A2PR1BtiuMIoLM7OVX3XzOEEwecTAt6FAG4PqEAd8jOP7IA1ciZSDJpNufhH_pwYlYjMF5Dy4l6pIbVXTTWi5gXqVIitsAP9w7Oz8CjJ8SSje-acUWH1-IFNfcA2ipdXW5AtNPys5UIRwcEaKS46wzgCIB9plplDHc76ii-0eYGZulyU1Fgc7Duv2aIUn6KWrmc0Ycsjw8vPMARfYkRdrLKTsJ7e1zEHyw-1rqhj84xIF8uwKjUrIVLYi4ekNPtuyzHBSKENru8ZoBaRKh9qztjS11kpSV8ch3Cx3BZfytEFwMggjMcGir6I9S-W2nVwBhNiCnm8Vn08DK3ew2pNn3PgPKJU_2M6qqBbTZV2W8xjNArZmWq-7MNIjeD_c-Nl4cv4m5oazoXhltCJx-8GyxO-bBJQqSM98dgiSbe4GI0NCBTRsdShteG_merumlWY8XQP927K69&amp;data=UlNrNmk5WktYejR0eWJFYk1LdmtxcUhFSndzRllPZnR3WHk2anU3UF9wbGl0Qm9lUG1DTS1PU1ZZU0RSUExvNGMwN1dYNXA3QjZYZmZZeVNHdGJtQkhDVlJldFdGT082SWMxQkgwT29aWjgs&amp;sign=8b96bf8dd6f303a6dd761446a5dee316&amp;keyno=0&amp;b64e=2&amp;ref=orjY4mGPRjk5boDnW0uvlrrd71vZw9kpjly_ySFdX80,&amp;l10n=ru&amp;cts=1520670031615&amp;mc=2.3219280948873626" TargetMode="External"/><Relationship Id="rId2" Type="http://schemas.openxmlformats.org/officeDocument/2006/relationships/hyperlink" Target="https://www.multitra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tionary.cambridge.org/" TargetMode="External"/><Relationship Id="rId5" Type="http://schemas.openxmlformats.org/officeDocument/2006/relationships/hyperlink" Target="http://www.merriam-webster.com/" TargetMode="External"/><Relationship Id="rId4" Type="http://schemas.openxmlformats.org/officeDocument/2006/relationships/hyperlink" Target="http://www.oxfordlearnersdictionaries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base.ru/blog/servis-learningapps/" TargetMode="External"/><Relationship Id="rId2" Type="http://schemas.openxmlformats.org/officeDocument/2006/relationships/hyperlink" Target="https://learningapps.org/about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581128"/>
            <a:ext cx="8374179" cy="1412950"/>
          </a:xfrm>
        </p:spPr>
        <p:txBody>
          <a:bodyPr/>
          <a:lstStyle/>
          <a:p>
            <a:r>
              <a:rPr lang="ru-RU" altLang="ru-RU" sz="2700" dirty="0" smtClean="0"/>
              <a:t>ВОЗМОЖНОСТИ ПРИМЕНЕНИЯ ИКТ                       В РАМКАХ РЕАЛИЗАЦИ</a:t>
            </a:r>
            <a:r>
              <a:rPr lang="ru-RU" altLang="ru-RU" sz="2700" dirty="0"/>
              <a:t>И ФГОС ООО</a:t>
            </a:r>
            <a:br>
              <a:rPr lang="ru-RU" altLang="ru-RU" sz="2700" dirty="0"/>
            </a:br>
            <a:r>
              <a:rPr lang="ru-RU" altLang="ru-RU" sz="2700" dirty="0"/>
              <a:t>ПО АНГЛИЙСКОМУ </a:t>
            </a:r>
            <a:r>
              <a:rPr lang="ru-RU" altLang="ru-RU" sz="2700" dirty="0" smtClean="0"/>
              <a:t>ЯЗЫКУ</a:t>
            </a:r>
            <a:endParaRPr lang="en-US" altLang="ru-RU" sz="27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994078"/>
            <a:ext cx="70866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 smtClean="0"/>
              <a:t>Шенберг Екатерина Юрьевна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1049435" y="2350042"/>
            <a:ext cx="2675710" cy="73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Создать своё облако тэгов</a:t>
            </a:r>
          </a:p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по изучаемой теме /</a:t>
            </a:r>
          </a:p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определенным критериям</a:t>
            </a:r>
            <a:endParaRPr lang="en-US" altLang="ru-RU" sz="1400" dirty="0">
              <a:latin typeface="Verdana" panose="020B0604030504040204" pitchFamily="34" charset="0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gray">
          <a:xfrm>
            <a:off x="1052651" y="3223755"/>
            <a:ext cx="3408224" cy="73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Найдите все имена </a:t>
            </a:r>
            <a:r>
              <a:rPr lang="ru-RU" altLang="ru-RU" sz="1400" dirty="0" err="1" smtClean="0">
                <a:latin typeface="Verdana" panose="020B0604030504040204" pitchFamily="34" charset="0"/>
              </a:rPr>
              <a:t>сущ</a:t>
            </a:r>
            <a:r>
              <a:rPr lang="ru-RU" altLang="ru-RU" sz="1400" dirty="0" smtClean="0">
                <a:latin typeface="Verdana" panose="020B0604030504040204" pitchFamily="34" charset="0"/>
              </a:rPr>
              <a:t>-е / </a:t>
            </a:r>
          </a:p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глаголы/</a:t>
            </a:r>
            <a:r>
              <a:rPr lang="ru-RU" altLang="ru-RU" sz="1400" dirty="0" err="1" smtClean="0">
                <a:latin typeface="Verdana" panose="020B0604030504040204" pitchFamily="34" charset="0"/>
              </a:rPr>
              <a:t>др.в</a:t>
            </a:r>
            <a:r>
              <a:rPr lang="ru-RU" altLang="ru-RU" sz="1400" dirty="0" smtClean="0">
                <a:latin typeface="Verdana" panose="020B0604030504040204" pitchFamily="34" charset="0"/>
              </a:rPr>
              <a:t> </a:t>
            </a:r>
            <a:r>
              <a:rPr lang="ru-RU" altLang="ru-RU" sz="1400" dirty="0" err="1" smtClean="0">
                <a:latin typeface="Verdana" panose="020B0604030504040204" pitchFamily="34" charset="0"/>
              </a:rPr>
              <a:t>ед.мн</a:t>
            </a:r>
            <a:r>
              <a:rPr lang="ru-RU" altLang="ru-RU" sz="1400" dirty="0" smtClean="0">
                <a:latin typeface="Verdana" panose="020B0604030504040204" pitchFamily="34" charset="0"/>
              </a:rPr>
              <a:t>.</a:t>
            </a:r>
            <a:r>
              <a:rPr lang="ru-RU" altLang="ru-RU" sz="500" dirty="0" smtClean="0">
                <a:latin typeface="Verdana" panose="020B0604030504040204" pitchFamily="34" charset="0"/>
              </a:rPr>
              <a:t> </a:t>
            </a:r>
            <a:r>
              <a:rPr lang="ru-RU" altLang="ru-RU" sz="1400" dirty="0" smtClean="0">
                <a:latin typeface="Verdana" panose="020B0604030504040204" pitchFamily="34" charset="0"/>
              </a:rPr>
              <a:t>числе</a:t>
            </a:r>
          </a:p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Составьте предложения…и </a:t>
            </a:r>
            <a:r>
              <a:rPr lang="ru-RU" altLang="ru-RU" sz="1400" dirty="0" err="1" smtClean="0">
                <a:latin typeface="Verdana" panose="020B0604030504040204" pitchFamily="34" charset="0"/>
              </a:rPr>
              <a:t>мн.др</a:t>
            </a:r>
            <a:r>
              <a:rPr lang="ru-RU" altLang="ru-RU" sz="1400" dirty="0" smtClean="0">
                <a:latin typeface="Verdana" panose="020B0604030504040204" pitchFamily="34" charset="0"/>
              </a:rPr>
              <a:t>.</a:t>
            </a:r>
            <a:endParaRPr lang="en-US" altLang="ru-RU" sz="1400" dirty="0">
              <a:latin typeface="Verdana" panose="020B0604030504040204" pitchFamily="34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gray">
          <a:xfrm>
            <a:off x="990837" y="4217529"/>
            <a:ext cx="2064544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Определение темы и цели урока</a:t>
            </a:r>
            <a:endParaRPr lang="en-US" altLang="ru-RU" sz="1400" dirty="0">
              <a:latin typeface="Verdana" panose="020B0604030504040204" pitchFamily="34" charset="0"/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gray">
          <a:xfrm>
            <a:off x="952500" y="4800599"/>
            <a:ext cx="2141219" cy="73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r>
              <a:rPr lang="ru-RU" altLang="ru-RU" sz="1400" dirty="0" smtClean="0">
                <a:latin typeface="Verdana" panose="020B0604030504040204" pitchFamily="34" charset="0"/>
              </a:rPr>
              <a:t>Обеспечение метода наглядности и интерактивности</a:t>
            </a:r>
            <a:endParaRPr lang="en-US" altLang="ru-RU" sz="1400" dirty="0">
              <a:latin typeface="Verdana" panose="020B0604030504040204" pitchFamily="34" charset="0"/>
            </a:endParaRPr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2590800" y="2286000"/>
            <a:ext cx="5826125" cy="3343275"/>
            <a:chOff x="1514" y="1446"/>
            <a:chExt cx="3670" cy="2106"/>
          </a:xfrm>
        </p:grpSpPr>
        <p:sp>
          <p:nvSpPr>
            <p:cNvPr id="7579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Домашнее задание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Упражнения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Целеполагание на уроке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Мотивационный этап урока</a:t>
              </a:r>
              <a:endParaRPr lang="en-US" altLang="ru-RU" sz="1600" b="1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437"/>
            <a:ext cx="7391400" cy="785812"/>
          </a:xfrm>
        </p:spPr>
        <p:txBody>
          <a:bodyPr/>
          <a:lstStyle/>
          <a:p>
            <a:r>
              <a:rPr lang="ru-RU" altLang="ru-RU" sz="2100" dirty="0" smtClean="0"/>
              <a:t>Интернет-технологии:</a:t>
            </a:r>
            <a:br>
              <a:rPr lang="ru-RU" altLang="ru-RU" sz="2100" dirty="0" smtClean="0"/>
            </a:br>
            <a:r>
              <a:rPr lang="ru-RU" altLang="ru-RU" sz="2100" dirty="0" smtClean="0"/>
              <a:t>использование облаков тэгов (в том числе интерактивных) в классной и внеклассной работе </a:t>
            </a:r>
            <a:endParaRPr lang="en-US" altLang="ru-RU" sz="2100" dirty="0">
              <a:solidFill>
                <a:schemeClr val="accent1"/>
              </a:solidFill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91" y="4149079"/>
            <a:ext cx="3577730" cy="23851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22564" y="6197528"/>
            <a:ext cx="1939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SNOWDROPS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february012.jpg - Barometer Mountain, Kodiak, Alas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558917" cy="26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gray">
          <a:xfrm>
            <a:off x="5508104" y="1056853"/>
            <a:ext cx="1293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MOUNTAIN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7620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en-US" altLang="ru-RU" b="1" dirty="0">
                <a:solidFill>
                  <a:schemeClr val="bg1"/>
                </a:solidFill>
              </a:rPr>
              <a:t>https://</a:t>
            </a:r>
            <a:r>
              <a:rPr lang="en-US" altLang="ru-RU" b="1" dirty="0" smtClean="0">
                <a:solidFill>
                  <a:schemeClr val="bg1"/>
                </a:solidFill>
              </a:rPr>
              <a:t>pixabay.com</a:t>
            </a: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en-US" altLang="ru-RU" b="1" dirty="0">
                <a:solidFill>
                  <a:schemeClr val="bg1"/>
                </a:solidFill>
              </a:rPr>
              <a:t>http://pics4learning.com 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7620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altLang="ru-RU" sz="1500" b="1" dirty="0" smtClean="0">
                <a:solidFill>
                  <a:schemeClr val="bg1"/>
                </a:solidFill>
              </a:rPr>
              <a:t> </a:t>
            </a:r>
            <a:r>
              <a:rPr lang="en-US" altLang="ru-RU" sz="1500" b="1" dirty="0" smtClean="0">
                <a:solidFill>
                  <a:schemeClr val="bg1"/>
                </a:solidFill>
              </a:rPr>
              <a:t>http</a:t>
            </a:r>
            <a:r>
              <a:rPr lang="en-US" altLang="ru-RU" sz="1500" b="1" dirty="0">
                <a:solidFill>
                  <a:schemeClr val="bg1"/>
                </a:solidFill>
              </a:rPr>
              <a:t>://www.edutainme.ru/post/stocks-photo/ 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892054" y="1861138"/>
            <a:ext cx="2940372" cy="4251176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CCCC"/>
                </a:solidFill>
                <a:latin typeface="Calibri"/>
              </a:rPr>
              <a:t>Обеспечение эффективной реализации метода наглядности: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CCCC"/>
                </a:solidFill>
                <a:latin typeface="Calibri"/>
              </a:rPr>
              <a:t>особенно важно для начала урока (мотивационный этап), для введения, активизации и повторения лексики</a:t>
            </a:r>
            <a:endParaRPr lang="en-US" b="1" dirty="0">
              <a:solidFill>
                <a:srgbClr val="FFCCCC"/>
              </a:solidFill>
              <a:latin typeface="Calibri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437"/>
            <a:ext cx="7391400" cy="785812"/>
          </a:xfrm>
        </p:spPr>
        <p:txBody>
          <a:bodyPr/>
          <a:lstStyle/>
          <a:p>
            <a:r>
              <a:rPr lang="ru-RU" altLang="ru-RU" sz="2100" dirty="0" smtClean="0"/>
              <a:t>Интернет-технологии:</a:t>
            </a:r>
            <a:br>
              <a:rPr lang="ru-RU" altLang="ru-RU" sz="2100" dirty="0" smtClean="0"/>
            </a:br>
            <a:r>
              <a:rPr lang="ru-RU" altLang="ru-RU" sz="2100" dirty="0" smtClean="0"/>
              <a:t>использование банков (стоков) бесплатных изображений для подготовки к урокам</a:t>
            </a:r>
            <a:endParaRPr lang="en-US" altLang="ru-RU" sz="2100" dirty="0">
              <a:solidFill>
                <a:schemeClr val="accent1"/>
              </a:solidFill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" y="937098"/>
            <a:ext cx="2499356" cy="2004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3" y="2480008"/>
            <a:ext cx="6744732" cy="4057304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70284"/>
            <a:ext cx="7391400" cy="563562"/>
          </a:xfrm>
        </p:spPr>
        <p:txBody>
          <a:bodyPr/>
          <a:lstStyle/>
          <a:p>
            <a:r>
              <a:rPr lang="ru-RU" altLang="ru-RU" sz="3200" dirty="0" smtClean="0"/>
              <a:t>Возможности ИКТ</a:t>
            </a:r>
            <a:br>
              <a:rPr lang="ru-RU" altLang="ru-RU" sz="3200" dirty="0" smtClean="0"/>
            </a:br>
            <a:r>
              <a:rPr lang="ru-RU" altLang="ru-RU" sz="3200" dirty="0" smtClean="0"/>
              <a:t>для внеурочной деятельности</a:t>
            </a:r>
            <a:endParaRPr lang="en-US" altLang="ru-RU" sz="3200" dirty="0"/>
          </a:p>
        </p:txBody>
      </p:sp>
      <p:sp>
        <p:nvSpPr>
          <p:cNvPr id="90116" name="Freeform 4"/>
          <p:cNvSpPr>
            <a:spLocks noEditPoints="1"/>
          </p:cNvSpPr>
          <p:nvPr/>
        </p:nvSpPr>
        <p:spPr bwMode="gray">
          <a:xfrm>
            <a:off x="990600" y="19050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5715000" y="36576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Add Your Title</a:t>
            </a:r>
            <a:endParaRPr lang="en-US" altLang="ru-RU" sz="2800"/>
          </a:p>
        </p:txBody>
      </p:sp>
      <p:grpSp>
        <p:nvGrpSpPr>
          <p:cNvPr id="90146" name="Group 34"/>
          <p:cNvGrpSpPr>
            <a:grpSpLocks/>
          </p:cNvGrpSpPr>
          <p:nvPr/>
        </p:nvGrpSpPr>
        <p:grpSpPr bwMode="auto">
          <a:xfrm>
            <a:off x="1143000" y="1093788"/>
            <a:ext cx="3657603" cy="4392613"/>
            <a:chOff x="816" y="929"/>
            <a:chExt cx="2304" cy="2767"/>
          </a:xfrm>
        </p:grpSpPr>
        <p:sp>
          <p:nvSpPr>
            <p:cNvPr id="90147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8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50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51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52" name="Text Box 40"/>
            <p:cNvSpPr txBox="1">
              <a:spLocks noChangeArrowheads="1"/>
            </p:cNvSpPr>
            <p:nvPr/>
          </p:nvSpPr>
          <p:spPr bwMode="gray">
            <a:xfrm>
              <a:off x="2191" y="2616"/>
              <a:ext cx="83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600" b="1" dirty="0" smtClean="0">
                  <a:solidFill>
                    <a:srgbClr val="000000"/>
                  </a:solidFill>
                </a:rPr>
                <a:t>Онлайн-</a:t>
              </a:r>
            </a:p>
            <a:p>
              <a:pPr algn="ctr"/>
              <a:r>
                <a:rPr lang="ru-RU" altLang="ru-RU" sz="1600" b="1" dirty="0" smtClean="0">
                  <a:solidFill>
                    <a:srgbClr val="000000"/>
                  </a:solidFill>
                </a:rPr>
                <a:t>тренажёры</a:t>
              </a:r>
            </a:p>
            <a:p>
              <a:pPr algn="ctr"/>
              <a:r>
                <a:rPr lang="ru-RU" altLang="ru-RU" sz="1600" b="1" dirty="0" smtClean="0">
                  <a:solidFill>
                    <a:srgbClr val="000000"/>
                  </a:solidFill>
                </a:rPr>
                <a:t>устной </a:t>
              </a:r>
            </a:p>
            <a:p>
              <a:pPr algn="ctr"/>
              <a:r>
                <a:rPr lang="ru-RU" altLang="ru-RU" sz="1600" b="1" dirty="0" smtClean="0">
                  <a:solidFill>
                    <a:srgbClr val="000000"/>
                  </a:solidFill>
                </a:rPr>
                <a:t>части </a:t>
              </a:r>
            </a:p>
            <a:p>
              <a:pPr algn="ctr"/>
              <a:r>
                <a:rPr lang="ru-RU" altLang="ru-RU" sz="1600" b="1" dirty="0" smtClean="0">
                  <a:solidFill>
                    <a:srgbClr val="000000"/>
                  </a:solidFill>
                </a:rPr>
                <a:t>экзаменов</a:t>
              </a:r>
              <a:endParaRPr lang="en-US" altLang="ru-RU" sz="1600" b="1" dirty="0"/>
            </a:p>
          </p:txBody>
        </p:sp>
        <p:sp>
          <p:nvSpPr>
            <p:cNvPr id="90153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154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90155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56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57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158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90160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61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62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63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64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65" name="Text Box 53"/>
            <p:cNvSpPr txBox="1">
              <a:spLocks noChangeArrowheads="1"/>
            </p:cNvSpPr>
            <p:nvPr/>
          </p:nvSpPr>
          <p:spPr bwMode="gray">
            <a:xfrm>
              <a:off x="851" y="1569"/>
              <a:ext cx="6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200" b="1" dirty="0" smtClean="0">
                  <a:solidFill>
                    <a:srgbClr val="000000"/>
                  </a:solidFill>
                </a:rPr>
                <a:t>Онлайн-</a:t>
              </a:r>
            </a:p>
            <a:p>
              <a:pPr algn="ctr"/>
              <a:r>
                <a:rPr lang="ru-RU" altLang="ru-RU" sz="1200" b="1" dirty="0" smtClean="0">
                  <a:solidFill>
                    <a:srgbClr val="000000"/>
                  </a:solidFill>
                </a:rPr>
                <a:t>олимпиады</a:t>
              </a:r>
              <a:endParaRPr lang="en-US" altLang="ru-RU" sz="1200" dirty="0"/>
            </a:p>
          </p:txBody>
        </p:sp>
        <p:sp>
          <p:nvSpPr>
            <p:cNvPr id="90166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67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68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69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70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0171" name="Text Box 59"/>
            <p:cNvSpPr txBox="1">
              <a:spLocks noChangeArrowheads="1"/>
            </p:cNvSpPr>
            <p:nvPr/>
          </p:nvSpPr>
          <p:spPr bwMode="gray">
            <a:xfrm>
              <a:off x="1477" y="929"/>
              <a:ext cx="84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rgbClr val="000000"/>
                  </a:solidFill>
                </a:rPr>
                <a:t>Подготовка к</a:t>
              </a:r>
            </a:p>
            <a:p>
              <a:pPr algn="ctr"/>
              <a:endParaRPr lang="ru-RU" altLang="ru-RU" sz="14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altLang="ru-RU" sz="1400" b="1" dirty="0" smtClean="0">
                  <a:solidFill>
                    <a:srgbClr val="000000"/>
                  </a:solidFill>
                </a:rPr>
                <a:t>ОГЭ</a:t>
              </a:r>
            </a:p>
            <a:p>
              <a:pPr algn="ctr"/>
              <a:r>
                <a:rPr lang="ru-RU" altLang="ru-RU" sz="1400" b="1" dirty="0" smtClean="0">
                  <a:solidFill>
                    <a:srgbClr val="000000"/>
                  </a:solidFill>
                </a:rPr>
                <a:t>ЕГЭ</a:t>
              </a:r>
              <a:endParaRPr lang="en-US" alt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138" y="942359"/>
            <a:ext cx="4876127" cy="2454965"/>
          </a:xfrm>
          <a:prstGeom prst="rect">
            <a:avLst/>
          </a:prstGeom>
        </p:spPr>
      </p:pic>
      <p:sp>
        <p:nvSpPr>
          <p:cNvPr id="34" name="Text Box 59"/>
          <p:cNvSpPr txBox="1">
            <a:spLocks noChangeArrowheads="1"/>
          </p:cNvSpPr>
          <p:nvPr/>
        </p:nvSpPr>
        <p:spPr bwMode="gray">
          <a:xfrm>
            <a:off x="1357167" y="3482269"/>
            <a:ext cx="10607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0000"/>
                </a:solidFill>
              </a:rPr>
              <a:t>Банки </a:t>
            </a:r>
          </a:p>
          <a:p>
            <a:pPr algn="ctr"/>
            <a:r>
              <a:rPr lang="ru-RU" altLang="ru-RU" sz="1400" b="1" dirty="0" smtClean="0">
                <a:solidFill>
                  <a:srgbClr val="000000"/>
                </a:solidFill>
              </a:rPr>
              <a:t>экзамена-</a:t>
            </a:r>
          </a:p>
          <a:p>
            <a:pPr algn="ctr"/>
            <a:r>
              <a:rPr lang="ru-RU" altLang="ru-RU" sz="1400" b="1" dirty="0" err="1" smtClean="0">
                <a:solidFill>
                  <a:srgbClr val="000000"/>
                </a:solidFill>
              </a:rPr>
              <a:t>ционных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altLang="ru-RU" sz="1400" b="1" dirty="0" smtClean="0">
                <a:solidFill>
                  <a:srgbClr val="000000"/>
                </a:solidFill>
              </a:rPr>
              <a:t>заданий</a:t>
            </a:r>
            <a:endParaRPr lang="en-US" altLang="ru-RU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528763" y="1322388"/>
            <a:ext cx="5786437" cy="5078412"/>
            <a:chOff x="768" y="768"/>
            <a:chExt cx="3645" cy="3199"/>
          </a:xfrm>
        </p:grpSpPr>
        <p:sp>
          <p:nvSpPr>
            <p:cNvPr id="96260" name="Oval 4"/>
            <p:cNvSpPr>
              <a:spLocks noChangeArrowheads="1"/>
            </p:cNvSpPr>
            <p:nvPr/>
          </p:nvSpPr>
          <p:spPr bwMode="gray">
            <a:xfrm>
              <a:off x="3234" y="1310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6261" name="Oval 5"/>
            <p:cNvSpPr>
              <a:spLocks noChangeArrowheads="1"/>
            </p:cNvSpPr>
            <p:nvPr/>
          </p:nvSpPr>
          <p:spPr bwMode="gray">
            <a:xfrm>
              <a:off x="2424" y="2372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6262" name="Oval 6"/>
            <p:cNvSpPr>
              <a:spLocks noChangeArrowheads="1"/>
            </p:cNvSpPr>
            <p:nvPr/>
          </p:nvSpPr>
          <p:spPr bwMode="gray">
            <a:xfrm>
              <a:off x="3264" y="3648"/>
              <a:ext cx="1149" cy="31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6263" name="Oval 7"/>
            <p:cNvSpPr>
              <a:spLocks noChangeArrowheads="1"/>
            </p:cNvSpPr>
            <p:nvPr/>
          </p:nvSpPr>
          <p:spPr bwMode="gray">
            <a:xfrm>
              <a:off x="912" y="2789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gray">
            <a:xfrm rot="13770025">
              <a:off x="2951" y="2306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gray">
            <a:xfrm rot="-743917">
              <a:off x="1698" y="2021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66" name="Group 10"/>
            <p:cNvGrpSpPr>
              <a:grpSpLocks/>
            </p:cNvGrpSpPr>
            <p:nvPr/>
          </p:nvGrpSpPr>
          <p:grpSpPr bwMode="auto">
            <a:xfrm>
              <a:off x="2289" y="1186"/>
              <a:ext cx="1014" cy="1169"/>
              <a:chOff x="2433" y="1234"/>
              <a:chExt cx="1014" cy="1169"/>
            </a:xfrm>
          </p:grpSpPr>
          <p:sp>
            <p:nvSpPr>
              <p:cNvPr id="96267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6268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96269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270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271" name="Text Box 15"/>
              <p:cNvSpPr txBox="1">
                <a:spLocks noChangeArrowheads="1"/>
              </p:cNvSpPr>
              <p:nvPr/>
            </p:nvSpPr>
            <p:spPr bwMode="gray">
              <a:xfrm>
                <a:off x="2486" y="1837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Concept</a:t>
                </a:r>
              </a:p>
            </p:txBody>
          </p:sp>
        </p:grpSp>
        <p:grpSp>
          <p:nvGrpSpPr>
            <p:cNvPr id="96272" name="Group 16"/>
            <p:cNvGrpSpPr>
              <a:grpSpLocks/>
            </p:cNvGrpSpPr>
            <p:nvPr/>
          </p:nvGrpSpPr>
          <p:grpSpPr bwMode="auto">
            <a:xfrm>
              <a:off x="3177" y="768"/>
              <a:ext cx="574" cy="543"/>
              <a:chOff x="3321" y="816"/>
              <a:chExt cx="574" cy="543"/>
            </a:xfrm>
          </p:grpSpPr>
          <p:grpSp>
            <p:nvGrpSpPr>
              <p:cNvPr id="96273" name="Group 17"/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96274" name="Oval 1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275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276" name="Text Box 20"/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rPr>
                  <a:t>Concept</a:t>
                </a:r>
              </a:p>
            </p:txBody>
          </p:sp>
        </p:grpSp>
        <p:grpSp>
          <p:nvGrpSpPr>
            <p:cNvPr id="96277" name="Group 21"/>
            <p:cNvGrpSpPr>
              <a:grpSpLocks/>
            </p:cNvGrpSpPr>
            <p:nvPr/>
          </p:nvGrpSpPr>
          <p:grpSpPr bwMode="auto">
            <a:xfrm>
              <a:off x="768" y="1603"/>
              <a:ext cx="1099" cy="1128"/>
              <a:chOff x="912" y="1651"/>
              <a:chExt cx="1099" cy="1128"/>
            </a:xfrm>
          </p:grpSpPr>
          <p:grpSp>
            <p:nvGrpSpPr>
              <p:cNvPr id="96278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96279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280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281" name="Text Box 25"/>
              <p:cNvSpPr txBox="1">
                <a:spLocks noChangeArrowheads="1"/>
              </p:cNvSpPr>
              <p:nvPr/>
            </p:nvSpPr>
            <p:spPr bwMode="gray">
              <a:xfrm>
                <a:off x="969" y="2152"/>
                <a:ext cx="97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concept</a:t>
                </a:r>
              </a:p>
            </p:txBody>
          </p:sp>
        </p:grpSp>
        <p:grpSp>
          <p:nvGrpSpPr>
            <p:cNvPr id="96282" name="Group 26"/>
            <p:cNvGrpSpPr>
              <a:grpSpLocks/>
            </p:cNvGrpSpPr>
            <p:nvPr/>
          </p:nvGrpSpPr>
          <p:grpSpPr bwMode="auto">
            <a:xfrm>
              <a:off x="3134" y="2397"/>
              <a:ext cx="1268" cy="1253"/>
              <a:chOff x="3278" y="2445"/>
              <a:chExt cx="1268" cy="1253"/>
            </a:xfrm>
          </p:grpSpPr>
          <p:grpSp>
            <p:nvGrpSpPr>
              <p:cNvPr id="96283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96284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6285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286" name="Text Box 30"/>
              <p:cNvSpPr txBox="1">
                <a:spLocks noChangeArrowheads="1"/>
              </p:cNvSpPr>
              <p:nvPr/>
            </p:nvSpPr>
            <p:spPr bwMode="gray">
              <a:xfrm>
                <a:off x="3457" y="2988"/>
                <a:ext cx="101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Concept</a:t>
                </a:r>
              </a:p>
            </p:txBody>
          </p:sp>
        </p:grpSp>
      </p:grp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00970"/>
            <a:ext cx="7391400" cy="747410"/>
          </a:xfrm>
        </p:spPr>
        <p:txBody>
          <a:bodyPr/>
          <a:lstStyle/>
          <a:p>
            <a:r>
              <a:rPr lang="ru-RU" altLang="ru-RU" sz="3200" dirty="0" smtClean="0"/>
              <a:t>ИКТ во внеурочной деятельности: сетевые проекты</a:t>
            </a:r>
            <a:endParaRPr lang="en-US" alt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48" y="930257"/>
            <a:ext cx="5375155" cy="2600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54" y="3267982"/>
            <a:ext cx="5797746" cy="3596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428" y="936777"/>
            <a:ext cx="4054414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5908" y="-42689"/>
            <a:ext cx="7391400" cy="961762"/>
          </a:xfrm>
        </p:spPr>
        <p:txBody>
          <a:bodyPr/>
          <a:lstStyle/>
          <a:p>
            <a:r>
              <a:rPr lang="ru-RU" altLang="ru-RU" sz="2100" dirty="0" smtClean="0"/>
              <a:t>Применение ИКТ помогает реализовывать детско-взрослые исследовательские проекты </a:t>
            </a:r>
            <a:br>
              <a:rPr lang="ru-RU" altLang="ru-RU" sz="2100" dirty="0" smtClean="0"/>
            </a:br>
            <a:r>
              <a:rPr lang="ru-RU" altLang="ru-RU" sz="2100" dirty="0" smtClean="0"/>
              <a:t>по английскому языку:</a:t>
            </a:r>
            <a:endParaRPr lang="en-US" altLang="ru-RU" sz="2100" dirty="0"/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26" name="Group 6"/>
          <p:cNvGrpSpPr>
            <a:grpSpLocks/>
          </p:cNvGrpSpPr>
          <p:nvPr/>
        </p:nvGrpSpPr>
        <p:grpSpPr bwMode="auto">
          <a:xfrm rot="3877067">
            <a:off x="4460082" y="4310856"/>
            <a:ext cx="2273300" cy="858837"/>
            <a:chOff x="2290" y="2725"/>
            <a:chExt cx="1832" cy="713"/>
          </a:xfrm>
        </p:grpSpPr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28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9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3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81934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1939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40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41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42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43" name="Oval 23"/>
              <p:cNvSpPr>
                <a:spLocks noChangeArrowheads="1"/>
              </p:cNvSpPr>
              <p:nvPr/>
            </p:nvSpPr>
            <p:spPr bwMode="gray">
              <a:xfrm rot="14514163">
                <a:off x="4212" y="1907"/>
                <a:ext cx="1001" cy="95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r>
                  <a:rPr lang="ru-RU" sz="900" b="1" dirty="0" smtClean="0"/>
                  <a:t>Настольная</a:t>
                </a:r>
              </a:p>
              <a:p>
                <a:r>
                  <a:rPr lang="ru-RU" sz="900" b="1" dirty="0" smtClean="0"/>
                  <a:t>игра </a:t>
                </a:r>
              </a:p>
              <a:p>
                <a:r>
                  <a:rPr lang="ru-RU" sz="900" b="1" dirty="0" smtClean="0"/>
                  <a:t>на </a:t>
                </a:r>
                <a:r>
                  <a:rPr lang="ru-RU" sz="900" b="1" dirty="0" err="1" smtClean="0"/>
                  <a:t>англ.яз</a:t>
                </a:r>
                <a:r>
                  <a:rPr lang="ru-RU" sz="900" b="1" dirty="0" smtClean="0"/>
                  <a:t>.</a:t>
                </a:r>
              </a:p>
              <a:p>
                <a:r>
                  <a:rPr lang="ru-RU" sz="900" b="1" dirty="0" smtClean="0"/>
                  <a:t>«Страны </a:t>
                </a:r>
              </a:p>
              <a:p>
                <a:r>
                  <a:rPr lang="ru-RU" sz="900" b="1" dirty="0" smtClean="0"/>
                  <a:t>мира»</a:t>
                </a:r>
                <a:endParaRPr lang="ru-RU" sz="900" b="1" dirty="0"/>
              </a:p>
            </p:txBody>
          </p:sp>
        </p:grpSp>
      </p:grpSp>
      <p:grpSp>
        <p:nvGrpSpPr>
          <p:cNvPr id="81944" name="Group 24"/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81945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46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7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48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49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0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51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52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53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1954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1955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81956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81957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1959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1960" name="Oval 40"/>
            <p:cNvSpPr>
              <a:spLocks noChangeArrowheads="1"/>
            </p:cNvSpPr>
            <p:nvPr/>
          </p:nvSpPr>
          <p:spPr bwMode="gray">
            <a:xfrm rot="14213756">
              <a:off x="4168" y="1929"/>
              <a:ext cx="1004" cy="95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ru-RU" sz="900" b="1" dirty="0" smtClean="0"/>
                <a:t>Мульти-</a:t>
              </a:r>
            </a:p>
            <a:p>
              <a:r>
                <a:rPr lang="ru-RU" sz="900" b="1" dirty="0" smtClean="0"/>
                <a:t>язычный</a:t>
              </a:r>
            </a:p>
            <a:p>
              <a:r>
                <a:rPr lang="ru-RU" sz="900" b="1" dirty="0" smtClean="0"/>
                <a:t>онлайн-журнал</a:t>
              </a:r>
            </a:p>
            <a:p>
              <a:r>
                <a:rPr lang="ru-RU" sz="900" b="1" dirty="0" smtClean="0"/>
                <a:t>для подростков</a:t>
              </a:r>
              <a:endParaRPr lang="ru-RU" sz="900" b="1" dirty="0"/>
            </a:p>
          </p:txBody>
        </p:sp>
      </p:grpSp>
      <p:grpSp>
        <p:nvGrpSpPr>
          <p:cNvPr id="81961" name="Group 41"/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81962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63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4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65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66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7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1968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81969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1970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1971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972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973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1974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75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76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77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78" name="Oval 58"/>
              <p:cNvSpPr>
                <a:spLocks noChangeArrowheads="1"/>
              </p:cNvSpPr>
              <p:nvPr/>
            </p:nvSpPr>
            <p:spPr bwMode="gray">
              <a:xfrm rot="14544928">
                <a:off x="4209" y="1885"/>
                <a:ext cx="1000" cy="95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r>
                  <a:rPr lang="ru-RU" sz="900" b="1" dirty="0" smtClean="0"/>
                  <a:t>Творческий </a:t>
                </a:r>
              </a:p>
              <a:p>
                <a:r>
                  <a:rPr lang="ru-RU" sz="900" b="1" dirty="0" smtClean="0"/>
                  <a:t>проект </a:t>
                </a:r>
              </a:p>
              <a:p>
                <a:r>
                  <a:rPr lang="ru-RU" sz="900" b="1" dirty="0" smtClean="0"/>
                  <a:t>«Однажды </a:t>
                </a:r>
              </a:p>
              <a:p>
                <a:r>
                  <a:rPr lang="ru-RU" sz="900" b="1" dirty="0" smtClean="0"/>
                  <a:t>в сказке»</a:t>
                </a:r>
                <a:endParaRPr lang="ru-RU" sz="900" b="1" dirty="0"/>
              </a:p>
            </p:txBody>
          </p:sp>
        </p:grpSp>
      </p:grpSp>
      <p:grpSp>
        <p:nvGrpSpPr>
          <p:cNvPr id="81979" name="Group 59"/>
          <p:cNvGrpSpPr>
            <a:grpSpLocks/>
          </p:cNvGrpSpPr>
          <p:nvPr/>
        </p:nvGrpSpPr>
        <p:grpSpPr bwMode="auto">
          <a:xfrm rot="3877067">
            <a:off x="885509" y="4292174"/>
            <a:ext cx="2273300" cy="904610"/>
            <a:chOff x="2285" y="2725"/>
            <a:chExt cx="1832" cy="751"/>
          </a:xfrm>
        </p:grpSpPr>
        <p:grpSp>
          <p:nvGrpSpPr>
            <p:cNvPr id="81980" name="Group 60"/>
            <p:cNvGrpSpPr>
              <a:grpSpLocks/>
            </p:cNvGrpSpPr>
            <p:nvPr/>
          </p:nvGrpSpPr>
          <p:grpSpPr bwMode="auto">
            <a:xfrm>
              <a:off x="2285" y="3027"/>
              <a:ext cx="1832" cy="449"/>
              <a:chOff x="2285" y="3027"/>
              <a:chExt cx="1832" cy="449"/>
            </a:xfrm>
          </p:grpSpPr>
          <p:sp>
            <p:nvSpPr>
              <p:cNvPr id="81981" name="Freeform 61"/>
              <p:cNvSpPr>
                <a:spLocks/>
              </p:cNvSpPr>
              <p:nvPr/>
            </p:nvSpPr>
            <p:spPr bwMode="gray">
              <a:xfrm>
                <a:off x="2285" y="3027"/>
                <a:ext cx="1832" cy="449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dirty="0" smtClean="0"/>
                  <a:t>  </a:t>
                </a:r>
                <a:r>
                  <a:rPr lang="ru-RU" sz="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800" b="1" dirty="0" smtClean="0">
                    <a:solidFill>
                      <a:schemeClr val="bg1"/>
                    </a:solidFill>
                  </a:rPr>
                  <a:t> Муниципальной и  областной</a:t>
                </a:r>
              </a:p>
              <a:p>
                <a:r>
                  <a:rPr lang="ru-RU" sz="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800" b="1" dirty="0" smtClean="0">
                    <a:solidFill>
                      <a:schemeClr val="bg1"/>
                    </a:solidFill>
                  </a:rPr>
                  <a:t>    научно-практических конференций</a:t>
                </a:r>
                <a:endParaRPr lang="ru-RU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982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83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84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985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1986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81987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1988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1989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990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991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1992" name="Group 72"/>
            <p:cNvGrpSpPr>
              <a:grpSpLocks/>
            </p:cNvGrpSpPr>
            <p:nvPr/>
          </p:nvGrpSpPr>
          <p:grpSpPr bwMode="auto">
            <a:xfrm>
              <a:off x="2871" y="1735"/>
              <a:ext cx="715" cy="688"/>
              <a:chOff x="4115" y="1706"/>
              <a:chExt cx="1303" cy="1252"/>
            </a:xfrm>
          </p:grpSpPr>
          <p:sp>
            <p:nvSpPr>
              <p:cNvPr id="81993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94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95" name="Oval 75"/>
              <p:cNvSpPr>
                <a:spLocks noChangeArrowheads="1"/>
              </p:cNvSpPr>
              <p:nvPr/>
            </p:nvSpPr>
            <p:spPr bwMode="gray">
              <a:xfrm>
                <a:off x="4115" y="1757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996" name="Oval 76"/>
              <p:cNvSpPr>
                <a:spLocks noChangeArrowheads="1"/>
              </p:cNvSpPr>
              <p:nvPr/>
            </p:nvSpPr>
            <p:spPr bwMode="gray">
              <a:xfrm rot="14491689">
                <a:off x="4155" y="1860"/>
                <a:ext cx="1000" cy="95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36000" anchor="ctr"/>
              <a:lstStyle/>
              <a:p>
                <a:r>
                  <a:rPr lang="ru-RU" sz="900" b="1" dirty="0" smtClean="0"/>
                  <a:t>Мини-</a:t>
                </a:r>
              </a:p>
              <a:p>
                <a:r>
                  <a:rPr lang="ru-RU" sz="900" b="1" dirty="0" smtClean="0"/>
                  <a:t>словарь </a:t>
                </a:r>
              </a:p>
              <a:p>
                <a:r>
                  <a:rPr lang="ru-RU" sz="900" b="1" dirty="0" smtClean="0"/>
                  <a:t>американских </a:t>
                </a:r>
              </a:p>
              <a:p>
                <a:r>
                  <a:rPr lang="ru-RU" sz="900" b="1" dirty="0" smtClean="0"/>
                  <a:t>идиом</a:t>
                </a:r>
                <a:endParaRPr lang="ru-RU" sz="900" b="1" dirty="0"/>
              </a:p>
            </p:txBody>
          </p:sp>
        </p:grpSp>
      </p:grpSp>
      <p:sp>
        <p:nvSpPr>
          <p:cNvPr id="81999" name="Text Box 79"/>
          <p:cNvSpPr txBox="1">
            <a:spLocks noChangeArrowheads="1"/>
          </p:cNvSpPr>
          <p:nvPr/>
        </p:nvSpPr>
        <p:spPr bwMode="gray">
          <a:xfrm rot="3925970">
            <a:off x="2666025" y="4613316"/>
            <a:ext cx="195115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ru-RU" altLang="ru-RU" sz="1000" b="1" dirty="0" smtClean="0">
                <a:solidFill>
                  <a:schemeClr val="bg1"/>
                </a:solidFill>
              </a:rPr>
              <a:t>Областной научно-</a:t>
            </a:r>
          </a:p>
          <a:p>
            <a:pPr eaLnBrk="0" hangingPunct="0"/>
            <a:r>
              <a:rPr lang="ru-RU" altLang="ru-RU" sz="1000" b="1" dirty="0" smtClean="0">
                <a:solidFill>
                  <a:schemeClr val="bg1"/>
                </a:solidFill>
              </a:rPr>
              <a:t>практической конференции</a:t>
            </a:r>
            <a:endParaRPr lang="en-US" altLang="ru-RU" sz="1000" b="1" dirty="0">
              <a:solidFill>
                <a:schemeClr val="bg1"/>
              </a:solidFill>
            </a:endParaRPr>
          </a:p>
        </p:txBody>
      </p:sp>
      <p:sp>
        <p:nvSpPr>
          <p:cNvPr id="82000" name="Text Box 80"/>
          <p:cNvSpPr txBox="1">
            <a:spLocks noChangeArrowheads="1"/>
          </p:cNvSpPr>
          <p:nvPr/>
        </p:nvSpPr>
        <p:spPr bwMode="gray">
          <a:xfrm rot="3925970">
            <a:off x="3200464" y="4225236"/>
            <a:ext cx="1269877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ru-RU" altLang="ru-RU" sz="1400" b="1" dirty="0" smtClean="0">
                <a:solidFill>
                  <a:schemeClr val="bg1"/>
                </a:solidFill>
              </a:rPr>
              <a:t>Победитель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  <p:sp>
        <p:nvSpPr>
          <p:cNvPr id="82001" name="Text Box 81"/>
          <p:cNvSpPr txBox="1">
            <a:spLocks noChangeArrowheads="1"/>
          </p:cNvSpPr>
          <p:nvPr/>
        </p:nvSpPr>
        <p:spPr bwMode="gray">
          <a:xfrm rot="3925970">
            <a:off x="4524319" y="4593956"/>
            <a:ext cx="1790853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ru-RU" altLang="ru-RU" sz="900" b="1" dirty="0" smtClean="0">
                <a:solidFill>
                  <a:schemeClr val="bg1"/>
                </a:solidFill>
              </a:rPr>
              <a:t>Муниципальной научно-</a:t>
            </a:r>
          </a:p>
          <a:p>
            <a:pPr eaLnBrk="0" hangingPunct="0"/>
            <a:r>
              <a:rPr lang="ru-RU" altLang="ru-RU" sz="900" b="1" dirty="0" smtClean="0">
                <a:solidFill>
                  <a:schemeClr val="bg1"/>
                </a:solidFill>
              </a:rPr>
              <a:t>Практической конференции</a:t>
            </a:r>
            <a:endParaRPr lang="en-US" altLang="ru-RU" sz="900" b="1" dirty="0">
              <a:solidFill>
                <a:schemeClr val="bg1"/>
              </a:solidFill>
            </a:endParaRPr>
          </a:p>
        </p:txBody>
      </p:sp>
      <p:sp>
        <p:nvSpPr>
          <p:cNvPr id="82002" name="Text Box 82"/>
          <p:cNvSpPr txBox="1">
            <a:spLocks noChangeArrowheads="1"/>
          </p:cNvSpPr>
          <p:nvPr/>
        </p:nvSpPr>
        <p:spPr bwMode="gray">
          <a:xfrm rot="3925970">
            <a:off x="5149642" y="4225236"/>
            <a:ext cx="997367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ru-RU" altLang="ru-RU" sz="1400" b="1" dirty="0" smtClean="0">
                <a:solidFill>
                  <a:schemeClr val="bg1"/>
                </a:solidFill>
              </a:rPr>
              <a:t>Участник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  <p:sp>
        <p:nvSpPr>
          <p:cNvPr id="82003" name="Text Box 83"/>
          <p:cNvSpPr txBox="1">
            <a:spLocks noChangeArrowheads="1"/>
          </p:cNvSpPr>
          <p:nvPr/>
        </p:nvSpPr>
        <p:spPr bwMode="gray">
          <a:xfrm rot="3925970">
            <a:off x="6444577" y="4737216"/>
            <a:ext cx="1947178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ru-RU" altLang="ru-RU" sz="1600" b="1" dirty="0" smtClean="0">
                <a:solidFill>
                  <a:schemeClr val="bg1"/>
                </a:solidFill>
              </a:rPr>
              <a:t>НОВЫЙ ПРОЕКТ</a:t>
            </a:r>
            <a:r>
              <a:rPr lang="en-US" altLang="ru-RU" sz="1600" b="1" dirty="0" smtClean="0">
                <a:solidFill>
                  <a:schemeClr val="bg1"/>
                </a:solidFill>
              </a:rPr>
              <a:t>!</a:t>
            </a:r>
            <a:endParaRPr lang="en-US" altLang="ru-RU" sz="1600" b="1" dirty="0">
              <a:solidFill>
                <a:schemeClr val="bg1"/>
              </a:solidFill>
            </a:endParaRPr>
          </a:p>
        </p:txBody>
      </p:sp>
      <p:grpSp>
        <p:nvGrpSpPr>
          <p:cNvPr id="82005" name="Group 85"/>
          <p:cNvGrpSpPr>
            <a:grpSpLocks/>
          </p:cNvGrpSpPr>
          <p:nvPr/>
        </p:nvGrpSpPr>
        <p:grpSpPr bwMode="auto">
          <a:xfrm>
            <a:off x="1069975" y="1844675"/>
            <a:ext cx="6565902" cy="400050"/>
            <a:chOff x="967" y="1162"/>
            <a:chExt cx="4136" cy="252"/>
          </a:xfrm>
        </p:grpSpPr>
        <p:sp>
          <p:nvSpPr>
            <p:cNvPr id="82006" name="Text Box 86"/>
            <p:cNvSpPr txBox="1">
              <a:spLocks noChangeArrowheads="1"/>
            </p:cNvSpPr>
            <p:nvPr/>
          </p:nvSpPr>
          <p:spPr bwMode="gray">
            <a:xfrm>
              <a:off x="967" y="1177"/>
              <a:ext cx="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eaLnBrk="0" hangingPunct="0"/>
              <a:r>
                <a:rPr lang="en-US" altLang="ru-RU" dirty="0" smtClean="0">
                  <a:latin typeface="Verdana" panose="020B0604030504040204" pitchFamily="34" charset="0"/>
                </a:rPr>
                <a:t>20</a:t>
              </a:r>
              <a:r>
                <a:rPr lang="ru-RU" altLang="ru-RU" dirty="0" smtClean="0">
                  <a:latin typeface="Verdana" panose="020B0604030504040204" pitchFamily="34" charset="0"/>
                </a:rPr>
                <a:t>16</a:t>
              </a:r>
              <a:endParaRPr lang="en-US" altLang="ru-RU" dirty="0">
                <a:latin typeface="Verdana" panose="020B0604030504040204" pitchFamily="34" charset="0"/>
              </a:endParaRPr>
            </a:p>
          </p:txBody>
        </p:sp>
        <p:sp>
          <p:nvSpPr>
            <p:cNvPr id="82007" name="Text Box 87"/>
            <p:cNvSpPr txBox="1">
              <a:spLocks noChangeArrowheads="1"/>
            </p:cNvSpPr>
            <p:nvPr/>
          </p:nvSpPr>
          <p:spPr bwMode="gray">
            <a:xfrm>
              <a:off x="2072" y="1177"/>
              <a:ext cx="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eaLnBrk="0" hangingPunct="0"/>
              <a:r>
                <a:rPr lang="en-US" altLang="ru-RU" dirty="0" smtClean="0">
                  <a:latin typeface="Verdana" panose="020B0604030504040204" pitchFamily="34" charset="0"/>
                </a:rPr>
                <a:t>20</a:t>
              </a:r>
              <a:r>
                <a:rPr lang="ru-RU" altLang="ru-RU" dirty="0" smtClean="0">
                  <a:latin typeface="Verdana" panose="020B0604030504040204" pitchFamily="34" charset="0"/>
                </a:rPr>
                <a:t>17</a:t>
              </a:r>
              <a:endParaRPr lang="en-US" altLang="ru-RU" dirty="0">
                <a:latin typeface="Verdana" panose="020B0604030504040204" pitchFamily="34" charset="0"/>
              </a:endParaRPr>
            </a:p>
          </p:txBody>
        </p:sp>
        <p:sp>
          <p:nvSpPr>
            <p:cNvPr id="82008" name="Text Box 88"/>
            <p:cNvSpPr txBox="1">
              <a:spLocks noChangeArrowheads="1"/>
            </p:cNvSpPr>
            <p:nvPr/>
          </p:nvSpPr>
          <p:spPr bwMode="gray">
            <a:xfrm>
              <a:off x="3172" y="1177"/>
              <a:ext cx="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eaLnBrk="0" hangingPunct="0"/>
              <a:r>
                <a:rPr lang="en-US" altLang="ru-RU" dirty="0" smtClean="0">
                  <a:latin typeface="Verdana" panose="020B0604030504040204" pitchFamily="34" charset="0"/>
                </a:rPr>
                <a:t>20</a:t>
              </a:r>
              <a:r>
                <a:rPr lang="ru-RU" altLang="ru-RU" dirty="0" smtClean="0">
                  <a:latin typeface="Verdana" panose="020B0604030504040204" pitchFamily="34" charset="0"/>
                </a:rPr>
                <a:t>18</a:t>
              </a:r>
              <a:endParaRPr lang="en-US" altLang="ru-RU" dirty="0">
                <a:latin typeface="Verdana" panose="020B0604030504040204" pitchFamily="34" charset="0"/>
              </a:endParaRPr>
            </a:p>
          </p:txBody>
        </p:sp>
        <p:sp>
          <p:nvSpPr>
            <p:cNvPr id="82009" name="Text Box 89"/>
            <p:cNvSpPr txBox="1">
              <a:spLocks noChangeArrowheads="1"/>
            </p:cNvSpPr>
            <p:nvPr/>
          </p:nvSpPr>
          <p:spPr bwMode="gray">
            <a:xfrm>
              <a:off x="4273" y="1162"/>
              <a:ext cx="8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eaLnBrk="0" hangingPunct="0"/>
              <a:r>
                <a:rPr lang="ru-RU" altLang="ru-RU" sz="2000" b="1" dirty="0" smtClean="0">
                  <a:latin typeface="Verdana" panose="020B0604030504040204" pitchFamily="34" charset="0"/>
                </a:rPr>
                <a:t>2019-</a:t>
              </a:r>
              <a:r>
                <a:rPr lang="en-US" altLang="ru-RU" sz="2000" b="1" dirty="0" smtClean="0">
                  <a:latin typeface="Verdana" panose="020B0604030504040204" pitchFamily="34" charset="0"/>
                </a:rPr>
                <a:t>…</a:t>
              </a:r>
              <a:endParaRPr lang="en-US" altLang="ru-RU" sz="2000" b="1" dirty="0">
                <a:latin typeface="Verdana" panose="020B0604030504040204" pitchFamily="34" charset="0"/>
              </a:endParaRPr>
            </a:p>
          </p:txBody>
        </p:sp>
        <p:cxnSp>
          <p:nvCxnSpPr>
            <p:cNvPr id="82010" name="AutoShape 90"/>
            <p:cNvCxnSpPr>
              <a:cxnSpLocks noChangeShapeType="1"/>
              <a:stCxn id="82006" idx="3"/>
              <a:endCxn id="82007" idx="1"/>
            </p:cNvCxnSpPr>
            <p:nvPr/>
          </p:nvCxnSpPr>
          <p:spPr bwMode="gray">
            <a:xfrm>
              <a:off x="1455" y="1294"/>
              <a:ext cx="617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11" name="AutoShape 91"/>
            <p:cNvCxnSpPr>
              <a:cxnSpLocks noChangeShapeType="1"/>
              <a:stCxn id="82007" idx="3"/>
              <a:endCxn id="82008" idx="1"/>
            </p:cNvCxnSpPr>
            <p:nvPr/>
          </p:nvCxnSpPr>
          <p:spPr bwMode="gray">
            <a:xfrm>
              <a:off x="2560" y="1294"/>
              <a:ext cx="612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12" name="AutoShape 92"/>
            <p:cNvCxnSpPr>
              <a:cxnSpLocks noChangeShapeType="1"/>
            </p:cNvCxnSpPr>
            <p:nvPr/>
          </p:nvCxnSpPr>
          <p:spPr bwMode="gray">
            <a:xfrm>
              <a:off x="3656" y="1296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4" name="Text Box 80"/>
          <p:cNvSpPr txBox="1">
            <a:spLocks noChangeArrowheads="1"/>
          </p:cNvSpPr>
          <p:nvPr/>
        </p:nvSpPr>
        <p:spPr bwMode="gray">
          <a:xfrm rot="3925970">
            <a:off x="1725511" y="4282079"/>
            <a:ext cx="832257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ru-RU" altLang="ru-RU" sz="1400" b="1" dirty="0" smtClean="0">
                <a:solidFill>
                  <a:schemeClr val="bg1"/>
                </a:solidFill>
              </a:rPr>
              <a:t>Призёр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93991" y="1032942"/>
            <a:ext cx="8895234" cy="73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ru-RU" altLang="ru-RU" sz="2100" b="1" i="1" dirty="0" smtClean="0">
                <a:solidFill>
                  <a:srgbClr val="D60093"/>
                </a:solidFill>
              </a:rPr>
              <a:t>С помощью ИКТ мы создаём итоговые продукты, </a:t>
            </a:r>
          </a:p>
          <a:p>
            <a:pPr algn="ctr" eaLnBrk="0" hangingPunct="0"/>
            <a:r>
              <a:rPr lang="ru-RU" altLang="ru-RU" sz="2100" b="1" i="1" dirty="0" smtClean="0">
                <a:solidFill>
                  <a:srgbClr val="D60093"/>
                </a:solidFill>
              </a:rPr>
              <a:t>ранее не существовавшие, имеющие практическую ценность!</a:t>
            </a:r>
            <a:endParaRPr lang="ru-RU" altLang="ru-RU" sz="2100" b="1" i="1" dirty="0">
              <a:solidFill>
                <a:srgbClr val="D60093"/>
              </a:solidFill>
            </a:endParaRPr>
          </a:p>
        </p:txBody>
      </p:sp>
      <p:sp>
        <p:nvSpPr>
          <p:cNvPr id="9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001820" y="2203450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gray">
          <a:xfrm>
            <a:off x="3235182" y="2065337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5934075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gray">
          <a:xfrm>
            <a:off x="6149975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gray">
          <a:xfrm>
            <a:off x="3592208" y="2070466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altLang="ru-RU" sz="1400" dirty="0">
                <a:solidFill>
                  <a:schemeClr val="bg1"/>
                </a:solidFill>
              </a:rPr>
              <a:t>Add Your Title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gray">
          <a:xfrm>
            <a:off x="6429375" y="1990725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altLang="ru-RU" sz="1400">
                <a:solidFill>
                  <a:srgbClr val="FFFFFF"/>
                </a:solidFill>
              </a:rPr>
              <a:t>Add Your Title</a:t>
            </a:r>
          </a:p>
        </p:txBody>
      </p:sp>
      <p:grpSp>
        <p:nvGrpSpPr>
          <p:cNvPr id="82959" name="Group 15"/>
          <p:cNvGrpSpPr>
            <a:grpSpLocks/>
          </p:cNvGrpSpPr>
          <p:nvPr/>
        </p:nvGrpSpPr>
        <p:grpSpPr bwMode="auto">
          <a:xfrm>
            <a:off x="394975" y="2374901"/>
            <a:ext cx="2295525" cy="3584010"/>
            <a:chOff x="576" y="1836"/>
            <a:chExt cx="1446" cy="2094"/>
          </a:xfrm>
        </p:grpSpPr>
        <p:sp>
          <p:nvSpPr>
            <p:cNvPr id="8296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61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6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63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64" name="Text Box 20"/>
            <p:cNvSpPr txBox="1">
              <a:spLocks noChangeArrowheads="1"/>
            </p:cNvSpPr>
            <p:nvPr/>
          </p:nvSpPr>
          <p:spPr bwMode="gray">
            <a:xfrm>
              <a:off x="688" y="1836"/>
              <a:ext cx="12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sz="1400" dirty="0">
                  <a:solidFill>
                    <a:schemeClr val="bg1"/>
                  </a:solidFill>
                </a:rPr>
                <a:t>Мини-словарь </a:t>
              </a:r>
              <a:endParaRPr lang="ru-RU" altLang="ru-RU" sz="1400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ru-RU" altLang="ru-RU" sz="1400" dirty="0" smtClean="0">
                  <a:solidFill>
                    <a:schemeClr val="bg1"/>
                  </a:solidFill>
                </a:rPr>
                <a:t>американских </a:t>
              </a:r>
              <a:r>
                <a:rPr lang="ru-RU" altLang="ru-RU" sz="1400" dirty="0">
                  <a:solidFill>
                    <a:schemeClr val="bg1"/>
                  </a:solidFill>
                </a:rPr>
                <a:t>идиом</a:t>
              </a:r>
            </a:p>
          </p:txBody>
        </p:sp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eaLnBrk="0" hangingPunct="0"/>
              <a:r>
                <a:rPr lang="en-US" altLang="ru-RU" b="1" dirty="0">
                  <a:solidFill>
                    <a:srgbClr val="000000"/>
                  </a:solidFill>
                </a:rPr>
                <a:t>ThemeGallery</a:t>
              </a:r>
              <a:r>
                <a:rPr lang="en-US" altLang="ru-RU" dirty="0">
                  <a:solidFill>
                    <a:srgbClr val="000000"/>
                  </a:solidFill>
                </a:rPr>
                <a:t> is a Design Digital Content &amp; Contents mall developed by Guild Design Inc.</a:t>
              </a:r>
            </a:p>
          </p:txBody>
        </p:sp>
      </p:grp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3179458" y="2452688"/>
            <a:ext cx="2133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eaLnBrk="0" hangingPunct="0"/>
            <a:r>
              <a:rPr lang="en-US" altLang="ru-RU" b="1" dirty="0">
                <a:solidFill>
                  <a:srgbClr val="000000"/>
                </a:solidFill>
              </a:rPr>
              <a:t>ThemeGallery</a:t>
            </a:r>
            <a:r>
              <a:rPr lang="en-US" altLang="ru-RU" dirty="0">
                <a:solidFill>
                  <a:srgbClr val="000000"/>
                </a:solidFill>
              </a:rPr>
              <a:t> is a Design Digital Content &amp; Contents mall developed by Guild Design Inc.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133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eaLnBrk="0" hangingPunct="0"/>
            <a:r>
              <a:rPr lang="en-US" altLang="ru-RU" b="1" dirty="0">
                <a:solidFill>
                  <a:srgbClr val="000000"/>
                </a:solidFill>
              </a:rPr>
              <a:t>ThemeGallery</a:t>
            </a:r>
            <a:r>
              <a:rPr lang="en-US" altLang="ru-RU" dirty="0">
                <a:solidFill>
                  <a:srgbClr val="000000"/>
                </a:solidFill>
              </a:rPr>
              <a:t> is a Design Digital Content &amp; Contents mall developed by Guild Design Inc.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8" r="2207"/>
          <a:stretch/>
        </p:blipFill>
        <p:spPr>
          <a:xfrm>
            <a:off x="256643" y="2947423"/>
            <a:ext cx="2556313" cy="324904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74154" y="2642764"/>
            <a:ext cx="2550177" cy="29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американских идиом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202" y="1772816"/>
            <a:ext cx="2357798" cy="410445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801314" y="5755466"/>
            <a:ext cx="2706790" cy="436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Буклет «Однажды в сказке» Гид по персонажам</a:t>
            </a:r>
            <a:endParaRPr lang="ru-RU" sz="14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73" y="2843905"/>
            <a:ext cx="3998736" cy="257264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776993" y="1972660"/>
            <a:ext cx="2609688" cy="86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Настольная игра </a:t>
            </a:r>
            <a:r>
              <a:rPr lang="en-US" dirty="0" smtClean="0"/>
              <a:t>“Countries of the World”</a:t>
            </a:r>
            <a:r>
              <a:rPr lang="ru-RU" dirty="0" smtClean="0"/>
              <a:t> («Страны мира») </a:t>
            </a:r>
            <a:endParaRPr lang="ru-RU" dirty="0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45908" y="-42689"/>
            <a:ext cx="7391400" cy="961762"/>
          </a:xfrm>
        </p:spPr>
        <p:txBody>
          <a:bodyPr/>
          <a:lstStyle/>
          <a:p>
            <a:r>
              <a:rPr lang="ru-RU" altLang="ru-RU" sz="2100" dirty="0" smtClean="0"/>
              <a:t>Применение ИКТ помогает реализовывать детско-взрослые исследовательские проекты </a:t>
            </a:r>
            <a:br>
              <a:rPr lang="ru-RU" altLang="ru-RU" sz="2100" dirty="0" smtClean="0"/>
            </a:br>
            <a:r>
              <a:rPr lang="ru-RU" altLang="ru-RU" sz="2100" dirty="0" smtClean="0"/>
              <a:t>по английскому языку:</a:t>
            </a:r>
            <a:endParaRPr lang="en-US" altLang="ru-RU" sz="2100" dirty="0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gray">
          <a:xfrm>
            <a:off x="-70419" y="938598"/>
            <a:ext cx="92240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</a:rPr>
              <a:t>ДАННЫЕ ПРОЕКТЫ ВЫПОЛНЕНЫ МОИМИ УЧАЩИМИСЯ С МОЕЙ ПОМОЩЬЮ ИЛИ САМОСТОЯТЕЛЬНО В ПРОГРАММАХ </a:t>
            </a:r>
          </a:p>
          <a:p>
            <a:pPr algn="just"/>
            <a:r>
              <a:rPr lang="ru-RU" b="1" dirty="0" smtClean="0">
                <a:solidFill>
                  <a:srgbClr val="D60093"/>
                </a:solidFill>
              </a:rPr>
              <a:t>      </a:t>
            </a:r>
            <a:r>
              <a:rPr lang="en-US" b="1" dirty="0" smtClean="0">
                <a:solidFill>
                  <a:srgbClr val="D60093"/>
                </a:solidFill>
              </a:rPr>
              <a:t>Adobe Photoshop, </a:t>
            </a:r>
            <a:r>
              <a:rPr lang="ru-RU" b="1" dirty="0" smtClean="0">
                <a:solidFill>
                  <a:srgbClr val="D60093"/>
                </a:solidFill>
              </a:rPr>
              <a:t> 	     </a:t>
            </a:r>
            <a:r>
              <a:rPr lang="en-US" b="1" dirty="0" smtClean="0">
                <a:solidFill>
                  <a:srgbClr val="D60093"/>
                </a:solidFill>
              </a:rPr>
              <a:t>Microsoft Publisher</a:t>
            </a:r>
            <a:r>
              <a:rPr lang="ru-RU" b="1" dirty="0" smtClean="0">
                <a:solidFill>
                  <a:srgbClr val="D60093"/>
                </a:solidFill>
              </a:rPr>
              <a:t>, 		</a:t>
            </a:r>
            <a:r>
              <a:rPr lang="en-US" b="1" dirty="0" smtClean="0">
                <a:solidFill>
                  <a:srgbClr val="D60093"/>
                </a:solidFill>
              </a:rPr>
              <a:t>Microsoft Word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gray">
          <a:xfrm>
            <a:off x="179512" y="6243941"/>
            <a:ext cx="8579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60093"/>
                </a:solidFill>
              </a:rPr>
              <a:t>и представлены на научно-практических конференциях на школьном, муниципальном и региональном уровнях.</a:t>
            </a:r>
            <a:endParaRPr lang="en-US" sz="1600" b="1" dirty="0">
              <a:solidFill>
                <a:srgbClr val="D60093"/>
              </a:solidFill>
            </a:endParaRPr>
          </a:p>
        </p:txBody>
      </p:sp>
      <p:sp>
        <p:nvSpPr>
          <p:cNvPr id="3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3645384" y="3652499"/>
            <a:ext cx="1929432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/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ru-RU" sz="1200" b="1" dirty="0"/>
              <a:t>Повышение грамотности </a:t>
            </a:r>
            <a:r>
              <a:rPr lang="ru-RU" sz="1200" b="1" dirty="0" smtClean="0"/>
              <a:t>учащихся и учителя </a:t>
            </a:r>
            <a:r>
              <a:rPr lang="ru-RU" sz="1200" b="1" dirty="0"/>
              <a:t>в сфере ИКТ 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ru-RU" sz="1200" b="1" dirty="0" smtClean="0"/>
              <a:t>Применение полученных навыков вне школы и вне учебной деятельности</a:t>
            </a:r>
            <a:endParaRPr lang="en-US" sz="1200" b="1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1219200" y="3657600"/>
            <a:ext cx="18288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/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ru-RU" sz="1200" b="1" dirty="0"/>
              <a:t>Обеспечение эффективной реализации метода наглядности</a:t>
            </a:r>
            <a:endParaRPr lang="en-US" sz="1200" b="1" dirty="0"/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ru-RU" sz="1200" b="1" dirty="0"/>
              <a:t>Мотивация самостоятельной учебной деятельности </a:t>
            </a:r>
            <a:r>
              <a:rPr lang="ru-RU" sz="1200" b="1" dirty="0" smtClean="0"/>
              <a:t>учащихся</a:t>
            </a:r>
            <a:endParaRPr lang="en-US" sz="1200" b="1" dirty="0"/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6136506" y="3652499"/>
            <a:ext cx="19240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/>
          <a:p>
            <a:pPr marL="285750" lvl="0" indent="-285750" eaLnBrk="0" hangingPunct="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0066"/>
                </a:solidFill>
              </a:rPr>
              <a:t>Реализация проектной технологии во внеурочной деятельности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rgbClr val="000066"/>
                </a:solidFill>
              </a:rPr>
              <a:t>Создание нового продукта с помощью ИКТ как итога проектной деятельности</a:t>
            </a:r>
            <a:endParaRPr lang="en-US" sz="1200" b="1" dirty="0">
              <a:solidFill>
                <a:srgbClr val="000066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96944" cy="563562"/>
          </a:xfrm>
        </p:spPr>
        <p:txBody>
          <a:bodyPr/>
          <a:lstStyle/>
          <a:p>
            <a:r>
              <a:rPr lang="ru-RU" altLang="ru-RU" sz="2800" dirty="0" smtClean="0"/>
              <a:t>Результативность применения ИКТ в урочной и внеурочной деятельности по </a:t>
            </a:r>
            <a:r>
              <a:rPr lang="ru-RU" altLang="ru-RU" sz="2800" dirty="0" err="1" smtClean="0"/>
              <a:t>англ.языку</a:t>
            </a:r>
            <a:endParaRPr lang="en-US" altLang="ru-RU" sz="2800" dirty="0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7842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77843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7847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7852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77853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4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5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6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7857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77858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59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0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7861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7862" name="Text Box 38"/>
          <p:cNvSpPr txBox="1">
            <a:spLocks noChangeArrowheads="1"/>
          </p:cNvSpPr>
          <p:nvPr/>
        </p:nvSpPr>
        <p:spPr bwMode="gray">
          <a:xfrm>
            <a:off x="1423528" y="2505075"/>
            <a:ext cx="145666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Мотивация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77863" name="Text Box 39"/>
          <p:cNvSpPr txBox="1">
            <a:spLocks noChangeArrowheads="1"/>
          </p:cNvSpPr>
          <p:nvPr/>
        </p:nvSpPr>
        <p:spPr bwMode="gray">
          <a:xfrm>
            <a:off x="3879652" y="2323856"/>
            <a:ext cx="1466148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ИКТ 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грамотность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gray">
          <a:xfrm>
            <a:off x="6361312" y="2418452"/>
            <a:ext cx="1452363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Продукт</a:t>
            </a:r>
            <a:endParaRPr lang="en-US" alt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WordArt 4"/>
          <p:cNvSpPr>
            <a:spLocks noChangeArrowheads="1" noChangeShapeType="1" noTextEdit="1"/>
          </p:cNvSpPr>
          <p:nvPr/>
        </p:nvSpPr>
        <p:spPr bwMode="gray">
          <a:xfrm>
            <a:off x="1907704" y="4941168"/>
            <a:ext cx="5562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14"/>
          <p:cNvSpPr>
            <a:spLocks noChangeArrowheads="1"/>
          </p:cNvSpPr>
          <p:nvPr/>
        </p:nvSpPr>
        <p:spPr bwMode="gray">
          <a:xfrm>
            <a:off x="391212" y="4602320"/>
            <a:ext cx="2406584" cy="57068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gray">
          <a:xfrm>
            <a:off x="382571" y="4098065"/>
            <a:ext cx="2406584" cy="57068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5965529" y="4375228"/>
            <a:ext cx="2830005" cy="68801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8791"/>
          </a:xfrm>
        </p:spPr>
        <p:txBody>
          <a:bodyPr/>
          <a:lstStyle/>
          <a:p>
            <a:r>
              <a:rPr lang="ru-RU" altLang="ru-RU" sz="2800" dirty="0" smtClean="0"/>
              <a:t>Основные средства ИКТ, используемые </a:t>
            </a:r>
            <a:br>
              <a:rPr lang="ru-RU" altLang="ru-RU" sz="2800" dirty="0" smtClean="0"/>
            </a:br>
            <a:r>
              <a:rPr lang="ru-RU" altLang="ru-RU" sz="2800" dirty="0" smtClean="0"/>
              <a:t>на уроках по английскому языку</a:t>
            </a:r>
            <a:endParaRPr lang="en-US" altLang="ru-RU" sz="2800" dirty="0"/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87329" y="1725308"/>
            <a:ext cx="8936478" cy="4693325"/>
            <a:chOff x="-205" y="922"/>
            <a:chExt cx="6205" cy="3158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475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4766" name="AutoShape 14"/>
            <p:cNvSpPr>
              <a:spLocks noChangeArrowheads="1"/>
            </p:cNvSpPr>
            <p:nvPr/>
          </p:nvSpPr>
          <p:spPr bwMode="gray">
            <a:xfrm>
              <a:off x="3" y="2191"/>
              <a:ext cx="1671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gray">
            <a:xfrm>
              <a:off x="3" y="1861"/>
              <a:ext cx="1671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gray">
            <a:xfrm>
              <a:off x="6" y="1525"/>
              <a:ext cx="1671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gray">
            <a:xfrm>
              <a:off x="3869" y="1686"/>
              <a:ext cx="1965" cy="11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0" name="AutoShape 18"/>
            <p:cNvSpPr>
              <a:spLocks noChangeArrowheads="1"/>
            </p:cNvSpPr>
            <p:nvPr/>
          </p:nvSpPr>
          <p:spPr bwMode="gray">
            <a:xfrm>
              <a:off x="3869" y="1272"/>
              <a:ext cx="1965" cy="5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gray">
            <a:xfrm>
              <a:off x="3885" y="922"/>
              <a:ext cx="1965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gray">
            <a:xfrm>
              <a:off x="2568" y="1920"/>
              <a:ext cx="548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chemeClr val="bg1"/>
                  </a:solidFill>
                </a:rPr>
                <a:t>ИКТ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4773" name="AutoShape 21"/>
            <p:cNvSpPr>
              <a:spLocks noChangeArrowheads="1"/>
            </p:cNvSpPr>
            <p:nvPr/>
          </p:nvSpPr>
          <p:spPr bwMode="auto">
            <a:xfrm>
              <a:off x="-205" y="3277"/>
              <a:ext cx="6205" cy="8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Внеурочная деятельность: расширенное программное обеспечение и др. </a:t>
              </a:r>
            </a:p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Интернет-технологии, включающие онлайн-олимпиады, онлайн-тренажёры для</a:t>
              </a:r>
            </a:p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подготовки к государственным экзаменам (ОГЭ И ЕГЭ) и банки экзаменационных</a:t>
              </a:r>
            </a:p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заданий, а также сетевые проекты по английскому языку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gray">
            <a:xfrm>
              <a:off x="86" y="1645"/>
              <a:ext cx="151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sz="1500" b="1" dirty="0" smtClean="0">
                  <a:solidFill>
                    <a:schemeClr val="bg1"/>
                  </a:solidFill>
                </a:rPr>
                <a:t>Microsoft Word</a:t>
              </a:r>
              <a:endParaRPr lang="en-US" altLang="ru-RU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gray">
            <a:xfrm>
              <a:off x="3946" y="1026"/>
              <a:ext cx="184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Онлайн-словари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gray">
            <a:xfrm>
              <a:off x="3884" y="1417"/>
              <a:ext cx="195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sz="1700" b="1" dirty="0" smtClean="0">
                  <a:solidFill>
                    <a:schemeClr val="bg1"/>
                  </a:solidFill>
                </a:rPr>
                <a:t>Интерактивный сервис</a:t>
              </a:r>
            </a:p>
            <a:p>
              <a:pPr algn="ctr" eaLnBrk="0" hangingPunct="0"/>
              <a:r>
                <a:rPr lang="en-US" altLang="ru-RU" sz="1700" b="1" dirty="0" smtClean="0">
                  <a:solidFill>
                    <a:schemeClr val="bg1"/>
                  </a:solidFill>
                </a:rPr>
                <a:t>LearningApps.org</a:t>
              </a:r>
              <a:endParaRPr lang="en-US" altLang="ru-R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gray">
            <a:xfrm>
              <a:off x="3863" y="1890"/>
              <a:ext cx="1968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sz="1600" b="1" dirty="0" smtClean="0">
                  <a:solidFill>
                    <a:schemeClr val="bg1"/>
                  </a:solidFill>
                </a:rPr>
                <a:t>Интернет-сервисы для создания облаков тэгов:</a:t>
              </a:r>
            </a:p>
            <a:p>
              <a:pPr algn="ctr" eaLnBrk="0" hangingPunct="0"/>
              <a:r>
                <a:rPr lang="en-US" altLang="ru-RU" sz="1600" b="1" dirty="0" smtClean="0">
                  <a:solidFill>
                    <a:schemeClr val="bg1"/>
                  </a:solidFill>
                </a:rPr>
                <a:t>tagul.com</a:t>
              </a:r>
            </a:p>
            <a:p>
              <a:pPr algn="ctr" eaLnBrk="0" hangingPunct="0"/>
              <a:r>
                <a:rPr lang="en-US" altLang="ru-RU" sz="1600" b="1" dirty="0" smtClean="0">
                  <a:solidFill>
                    <a:schemeClr val="bg1"/>
                  </a:solidFill>
                </a:rPr>
                <a:t>TAGXEDO</a:t>
              </a:r>
            </a:p>
            <a:p>
              <a:pPr algn="ctr" eaLnBrk="0" hangingPunct="0"/>
              <a:r>
                <a:rPr lang="en-US" altLang="ru-RU" sz="1600" b="1" dirty="0" smtClean="0">
                  <a:solidFill>
                    <a:schemeClr val="bg1"/>
                  </a:solidFill>
                </a:rPr>
                <a:t>WORDLE</a:t>
              </a:r>
              <a:endParaRPr lang="ru-RU" altLang="ru-RU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79147" y="2034192"/>
            <a:ext cx="3525625" cy="499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altLang="ru-RU" dirty="0" smtClean="0">
                <a:latin typeface="Verdana" panose="020B0604030504040204" pitchFamily="34" charset="0"/>
              </a:rPr>
              <a:t>Компьютерные технологии</a:t>
            </a:r>
            <a:endParaRPr lang="en-US" altLang="ru-RU" dirty="0">
              <a:latin typeface="Verdana" panose="020B0604030504040204" pitchFamily="34" charset="0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5498183" y="1144215"/>
            <a:ext cx="3525625" cy="499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altLang="ru-RU" dirty="0" smtClean="0">
                <a:latin typeface="Verdana" panose="020B0604030504040204" pitchFamily="34" charset="0"/>
              </a:rPr>
              <a:t>Интернет-технологии</a:t>
            </a:r>
            <a:endParaRPr lang="en-US" altLang="ru-RU" dirty="0">
              <a:latin typeface="Verdana" panose="020B060403050404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gray">
          <a:xfrm>
            <a:off x="518671" y="3294047"/>
            <a:ext cx="2176151" cy="3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altLang="ru-RU" sz="1500" b="1" dirty="0" smtClean="0">
                <a:solidFill>
                  <a:schemeClr val="bg1"/>
                </a:solidFill>
              </a:rPr>
              <a:t>Microsoft PowerPoint</a:t>
            </a:r>
            <a:endParaRPr lang="en-US" altLang="ru-RU" sz="1500" b="1" dirty="0">
              <a:solidFill>
                <a:schemeClr val="bg1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gray">
          <a:xfrm>
            <a:off x="506429" y="3794674"/>
            <a:ext cx="2176151" cy="3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altLang="ru-RU" sz="1500" b="1" dirty="0" smtClean="0">
                <a:solidFill>
                  <a:schemeClr val="bg1"/>
                </a:solidFill>
              </a:rPr>
              <a:t>Microsoft Publisher</a:t>
            </a:r>
            <a:endParaRPr lang="en-US" altLang="ru-RU" sz="1500" b="1" dirty="0">
              <a:solidFill>
                <a:schemeClr val="bg1"/>
              </a:solidFill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gray">
          <a:xfrm>
            <a:off x="439639" y="4279165"/>
            <a:ext cx="2309730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altLang="ru-RU" sz="1500" b="1" dirty="0" smtClean="0">
                <a:solidFill>
                  <a:schemeClr val="bg1"/>
                </a:solidFill>
              </a:rPr>
              <a:t>Microsoft Movie Maker</a:t>
            </a:r>
            <a:endParaRPr lang="en-US" altLang="ru-RU" sz="1500" b="1" dirty="0">
              <a:solidFill>
                <a:schemeClr val="bg1"/>
              </a:solidFill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gray">
          <a:xfrm>
            <a:off x="439639" y="4753155"/>
            <a:ext cx="2309730" cy="3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altLang="ru-RU" sz="1500" b="1" dirty="0" smtClean="0">
                <a:solidFill>
                  <a:schemeClr val="bg1"/>
                </a:solidFill>
              </a:rPr>
              <a:t>Microsoft Excel</a:t>
            </a:r>
            <a:endParaRPr lang="en-US" altLang="ru-RU" sz="1500" b="1" dirty="0">
              <a:solidFill>
                <a:schemeClr val="bg1"/>
              </a:solidFill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gray">
          <a:xfrm>
            <a:off x="6024838" y="4540036"/>
            <a:ext cx="2652859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altLang="ru-RU" sz="1400" b="1" dirty="0" smtClean="0">
                <a:solidFill>
                  <a:schemeClr val="bg1"/>
                </a:solidFill>
              </a:rPr>
              <a:t>Банк бесплатных изображений для уроков</a:t>
            </a:r>
            <a:endParaRPr lang="en-US" alt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3184"/>
            <a:ext cx="8122096" cy="854979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ru-RU" altLang="ru-RU" dirty="0" smtClean="0"/>
              <a:t>ПРИМЕНЕНИЕ ПО </a:t>
            </a:r>
            <a:r>
              <a:rPr lang="en-US" altLang="ru-RU" dirty="0" smtClean="0"/>
              <a:t>Microsoft Office</a:t>
            </a:r>
            <a:endParaRPr lang="en-US" altLang="ru-RU" dirty="0"/>
          </a:p>
        </p:txBody>
      </p:sp>
      <p:grpSp>
        <p:nvGrpSpPr>
          <p:cNvPr id="95256" name="Group 24"/>
          <p:cNvGrpSpPr>
            <a:grpSpLocks/>
          </p:cNvGrpSpPr>
          <p:nvPr/>
        </p:nvGrpSpPr>
        <p:grpSpPr bwMode="auto">
          <a:xfrm>
            <a:off x="-49213" y="915988"/>
            <a:ext cx="8126414" cy="5108577"/>
            <a:chOff x="-31" y="577"/>
            <a:chExt cx="5119" cy="3218"/>
          </a:xfrm>
        </p:grpSpPr>
        <p:sp>
          <p:nvSpPr>
            <p:cNvPr id="9523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7" name="Oval 5"/>
            <p:cNvSpPr>
              <a:spLocks noChangeArrowheads="1"/>
            </p:cNvSpPr>
            <p:nvPr/>
          </p:nvSpPr>
          <p:spPr bwMode="gray">
            <a:xfrm rot="20056323">
              <a:off x="2752" y="176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8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9" name="Oval 7"/>
            <p:cNvSpPr>
              <a:spLocks noChangeArrowheads="1"/>
            </p:cNvSpPr>
            <p:nvPr/>
          </p:nvSpPr>
          <p:spPr bwMode="gray">
            <a:xfrm rot="20056323">
              <a:off x="1872" y="352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0" name="Oval 8"/>
            <p:cNvSpPr>
              <a:spLocks noChangeArrowheads="1"/>
            </p:cNvSpPr>
            <p:nvPr/>
          </p:nvSpPr>
          <p:spPr bwMode="gray">
            <a:xfrm rot="-1543677">
              <a:off x="3408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1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gray">
            <a:xfrm>
              <a:off x="2417" y="1162"/>
              <a:ext cx="884" cy="87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5243" name="Oval 11"/>
            <p:cNvSpPr>
              <a:spLocks noChangeArrowheads="1"/>
            </p:cNvSpPr>
            <p:nvPr/>
          </p:nvSpPr>
          <p:spPr bwMode="gray">
            <a:xfrm>
              <a:off x="845" y="1888"/>
              <a:ext cx="1019" cy="94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5244" name="Oval 12"/>
            <p:cNvSpPr>
              <a:spLocks noChangeArrowheads="1"/>
            </p:cNvSpPr>
            <p:nvPr/>
          </p:nvSpPr>
          <p:spPr bwMode="gray">
            <a:xfrm>
              <a:off x="1474" y="2831"/>
              <a:ext cx="995" cy="96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gray">
            <a:xfrm>
              <a:off x="3048" y="2460"/>
              <a:ext cx="1024" cy="94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gray">
            <a:xfrm>
              <a:off x="4072" y="1207"/>
              <a:ext cx="924" cy="90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1"/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gray">
            <a:xfrm>
              <a:off x="875" y="2233"/>
              <a:ext cx="95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ru-RU" sz="19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Publisher</a:t>
              </a:r>
              <a:endParaRPr lang="en-US" altLang="ru-RU" sz="19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gray">
            <a:xfrm>
              <a:off x="2547" y="1478"/>
              <a:ext cx="69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ru-RU" sz="21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Word</a:t>
              </a:r>
              <a:endParaRPr lang="en-US" altLang="ru-RU" sz="2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gray">
            <a:xfrm>
              <a:off x="4252" y="1538"/>
              <a:ext cx="61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sz="21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Excel</a:t>
              </a:r>
              <a:endParaRPr lang="en-US" altLang="ru-RU" sz="2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gray">
            <a:xfrm>
              <a:off x="1620" y="3086"/>
              <a:ext cx="70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sz="21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Movie</a:t>
              </a:r>
            </a:p>
            <a:p>
              <a:pPr eaLnBrk="0" hangingPunct="0"/>
              <a:r>
                <a:rPr lang="en-US" altLang="ru-RU" sz="21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Maker</a:t>
              </a:r>
              <a:endParaRPr lang="en-US" altLang="ru-RU" sz="2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51" name="Text Box 19"/>
            <p:cNvSpPr txBox="1">
              <a:spLocks noChangeArrowheads="1"/>
            </p:cNvSpPr>
            <p:nvPr/>
          </p:nvSpPr>
          <p:spPr bwMode="gray">
            <a:xfrm>
              <a:off x="3199" y="2693"/>
              <a:ext cx="72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sz="21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Power</a:t>
              </a:r>
            </a:p>
            <a:p>
              <a:pPr algn="ctr" eaLnBrk="0" hangingPunct="0"/>
              <a:r>
                <a:rPr lang="en-US" altLang="ru-RU" sz="21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Point</a:t>
              </a:r>
              <a:endParaRPr lang="en-US" altLang="ru-RU" sz="21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52" name="Text Box 20"/>
            <p:cNvSpPr txBox="1">
              <a:spLocks noChangeArrowheads="1"/>
            </p:cNvSpPr>
            <p:nvPr/>
          </p:nvSpPr>
          <p:spPr bwMode="gray">
            <a:xfrm>
              <a:off x="1897" y="2212"/>
              <a:ext cx="1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ru-RU" sz="2800" b="1" dirty="0" smtClean="0"/>
                <a:t>Microsoft</a:t>
              </a:r>
              <a:endParaRPr lang="en-US" altLang="ru-RU" sz="2800" b="1" dirty="0"/>
            </a:p>
          </p:txBody>
        </p:sp>
        <p:sp>
          <p:nvSpPr>
            <p:cNvPr id="95255" name="Text Box 23"/>
            <p:cNvSpPr txBox="1">
              <a:spLocks noChangeArrowheads="1"/>
            </p:cNvSpPr>
            <p:nvPr/>
          </p:nvSpPr>
          <p:spPr bwMode="gray">
            <a:xfrm>
              <a:off x="-31" y="577"/>
              <a:ext cx="1878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1100" b="1" dirty="0" smtClean="0">
                  <a:latin typeface="Verdana" panose="020B0604030504040204" pitchFamily="34" charset="0"/>
                </a:rPr>
                <a:t>Программное обеспечение </a:t>
              </a:r>
              <a:r>
                <a:rPr lang="en-US" altLang="ru-RU" sz="1100" b="1" dirty="0" smtClean="0">
                  <a:latin typeface="Verdana" panose="020B0604030504040204" pitchFamily="34" charset="0"/>
                </a:rPr>
                <a:t>Microsoft </a:t>
              </a:r>
              <a:r>
                <a:rPr lang="ru-RU" altLang="ru-RU" sz="1100" b="1" dirty="0" smtClean="0">
                  <a:latin typeface="Verdana" panose="020B0604030504040204" pitchFamily="34" charset="0"/>
                </a:rPr>
                <a:t>– самое популярное среди учителей, однако используются в основном </a:t>
              </a:r>
              <a:r>
                <a:rPr lang="en-US" altLang="ru-RU" sz="1100" b="1" dirty="0" smtClean="0">
                  <a:latin typeface="Verdana" panose="020B0604030504040204" pitchFamily="34" charset="0"/>
                </a:rPr>
                <a:t>Microsoft Word</a:t>
              </a:r>
              <a:r>
                <a:rPr lang="ru-RU" altLang="ru-RU" sz="1100" b="1" dirty="0" smtClean="0">
                  <a:latin typeface="Verdana" panose="020B0604030504040204" pitchFamily="34" charset="0"/>
                </a:rPr>
                <a:t>, </a:t>
              </a:r>
              <a:r>
                <a:rPr lang="en-US" altLang="ru-RU" sz="1100" b="1" dirty="0" smtClean="0">
                  <a:latin typeface="Verdana" panose="020B0604030504040204" pitchFamily="34" charset="0"/>
                </a:rPr>
                <a:t>PowerPoint </a:t>
              </a:r>
              <a:r>
                <a:rPr lang="ru-RU" altLang="ru-RU" sz="1100" b="1" dirty="0" smtClean="0">
                  <a:latin typeface="Verdana" panose="020B0604030504040204" pitchFamily="34" charset="0"/>
                </a:rPr>
                <a:t>и, возможно, </a:t>
              </a:r>
              <a:r>
                <a:rPr lang="en-US" altLang="ru-RU" sz="1100" b="1" dirty="0" smtClean="0">
                  <a:latin typeface="Verdana" panose="020B0604030504040204" pitchFamily="34" charset="0"/>
                </a:rPr>
                <a:t>Excel.</a:t>
              </a:r>
              <a:r>
                <a:rPr lang="ru-RU" altLang="ru-RU" sz="1100" b="1" dirty="0" smtClean="0">
                  <a:latin typeface="Verdana" panose="020B0604030504040204" pitchFamily="34" charset="0"/>
                </a:rPr>
                <a:t> Чтобы узнать о самых современных инструментах </a:t>
              </a:r>
              <a:r>
                <a:rPr lang="ru-RU" altLang="ru-RU" sz="1100" b="1" dirty="0">
                  <a:latin typeface="Verdana" panose="020B0604030504040204" pitchFamily="34" charset="0"/>
                </a:rPr>
                <a:t>для совместной работы в </a:t>
              </a:r>
              <a:r>
                <a:rPr lang="ru-RU" altLang="ru-RU" sz="1100" b="1" dirty="0" smtClean="0">
                  <a:latin typeface="Verdana" panose="020B0604030504040204" pitchFamily="34" charset="0"/>
                </a:rPr>
                <a:t>классе, предлагаемых </a:t>
              </a:r>
              <a:r>
                <a:rPr lang="en-US" altLang="ru-RU" sz="1100" b="1" dirty="0" smtClean="0">
                  <a:latin typeface="Verdana" panose="020B0604030504040204" pitchFamily="34" charset="0"/>
                </a:rPr>
                <a:t>Microsoft, </a:t>
              </a:r>
              <a:r>
                <a:rPr lang="ru-RU" altLang="ru-RU" sz="1100" b="1" dirty="0" smtClean="0">
                  <a:latin typeface="Verdana" panose="020B0604030504040204" pitchFamily="34" charset="0"/>
                </a:rPr>
                <a:t>откройте раздел </a:t>
              </a:r>
              <a:r>
                <a:rPr lang="ru-RU" sz="1100" dirty="0">
                  <a:hlinkClick r:id="rId2"/>
                </a:rPr>
                <a:t>Майкрософт и образование</a:t>
              </a:r>
              <a:endParaRPr lang="ru-RU" sz="1100" dirty="0"/>
            </a:p>
            <a:p>
              <a:pPr eaLnBrk="0" hangingPunct="0"/>
              <a:r>
                <a:rPr lang="ru-RU" altLang="ru-RU" sz="1100" b="1" dirty="0" smtClean="0">
                  <a:latin typeface="Verdana" panose="020B0604030504040204" pitchFamily="34" charset="0"/>
                </a:rPr>
                <a:t>на официальном сайте компании.</a:t>
              </a:r>
              <a:endParaRPr lang="en-US" altLang="ru-RU" sz="1100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2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gray">
          <a:xfrm>
            <a:off x="3384392" y="908807"/>
            <a:ext cx="24911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Создание упражнений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Создание таблиц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Создание и оформление текстов проектных работ</a:t>
            </a:r>
            <a:endParaRPr lang="en-US" altLang="ru-RU" sz="1200" b="1" dirty="0">
              <a:latin typeface="Verdana" panose="020B0604030504040204" pitchFamily="34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gray">
          <a:xfrm>
            <a:off x="6193586" y="915838"/>
            <a:ext cx="24911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Создание таблиц</a:t>
            </a:r>
            <a:r>
              <a:rPr lang="en-US" altLang="ru-RU" sz="1200" b="1" dirty="0" smtClean="0">
                <a:latin typeface="Verdana" panose="020B0604030504040204" pitchFamily="34" charset="0"/>
              </a:rPr>
              <a:t>, </a:t>
            </a:r>
            <a:r>
              <a:rPr lang="ru-RU" altLang="ru-RU" sz="1200" b="1" dirty="0" smtClean="0">
                <a:latin typeface="Verdana" panose="020B0604030504040204" pitchFamily="34" charset="0"/>
              </a:rPr>
              <a:t>преимущественно для раздаточного материала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Выполнение расчетов</a:t>
            </a:r>
            <a:endParaRPr lang="en-US" altLang="ru-RU" sz="1200" b="1" dirty="0">
              <a:latin typeface="Verdana" panose="020B0604030504040204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gray">
          <a:xfrm>
            <a:off x="496312" y="5415471"/>
            <a:ext cx="29431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Создание и редактирование видеоматериала, используемого на уроках и во внеурочной деятельности</a:t>
            </a:r>
            <a:endParaRPr lang="en-US" altLang="ru-RU" sz="1200" b="1" dirty="0">
              <a:latin typeface="Verdana" panose="020B0604030504040204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gray">
          <a:xfrm>
            <a:off x="6334067" y="4206529"/>
            <a:ext cx="280993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Создание презентаций учителем, преимущественно для мотивационного и целеполагающего этапов урока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latin typeface="Verdana" panose="020B0604030504040204" pitchFamily="34" charset="0"/>
              </a:rPr>
              <a:t>Создание презентаций учащимися для выступления с проектами и мини-проектами на уроках и во внеурочной деятельности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altLang="ru-RU" sz="1200" b="1" dirty="0">
              <a:latin typeface="Verdana" panose="020B0604030504040204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gray">
          <a:xfrm>
            <a:off x="342295" y="3846657"/>
            <a:ext cx="15569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200" b="1" dirty="0" smtClean="0">
                <a:latin typeface="Verdana" panose="020B0604030504040204" pitchFamily="34" charset="0"/>
              </a:rPr>
              <a:t>Создание буклетов, календарей, листовок и прочих творческих проектов</a:t>
            </a:r>
            <a:endParaRPr lang="en-US" altLang="ru-RU" sz="12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437"/>
            <a:ext cx="7391400" cy="785812"/>
          </a:xfrm>
        </p:spPr>
        <p:txBody>
          <a:bodyPr/>
          <a:lstStyle/>
          <a:p>
            <a:r>
              <a:rPr lang="ru-RU" altLang="ru-RU" sz="2100" dirty="0" smtClean="0"/>
              <a:t>Интернет-технологии:</a:t>
            </a:r>
            <a:br>
              <a:rPr lang="ru-RU" altLang="ru-RU" sz="2100" dirty="0" smtClean="0"/>
            </a:br>
            <a:r>
              <a:rPr lang="ru-RU" altLang="ru-RU" sz="2100" dirty="0" smtClean="0"/>
              <a:t>использование онлайн-словарей </a:t>
            </a:r>
            <a:br>
              <a:rPr lang="ru-RU" altLang="ru-RU" sz="2100" dirty="0" smtClean="0"/>
            </a:br>
            <a:r>
              <a:rPr lang="ru-RU" altLang="ru-RU" sz="2100" dirty="0" smtClean="0"/>
              <a:t>в классной и внеклассной работе </a:t>
            </a:r>
            <a:endParaRPr lang="en-US" altLang="ru-RU" sz="2100" dirty="0">
              <a:solidFill>
                <a:schemeClr val="accent1"/>
              </a:solidFill>
            </a:endParaRPr>
          </a:p>
        </p:txBody>
      </p:sp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74" name="AutoShape 42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75" name="AutoShape 43"/>
          <p:cNvSpPr>
            <a:spLocks noChangeArrowheads="1"/>
          </p:cNvSpPr>
          <p:nvPr/>
        </p:nvSpPr>
        <p:spPr bwMode="gray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t"/>
            <a:r>
              <a:rPr lang="ru-RU" dirty="0">
                <a:hlinkClick r:id="rId2"/>
              </a:rPr>
              <a:t>словарь </a:t>
            </a:r>
            <a:r>
              <a:rPr lang="ru-RU" dirty="0" err="1" smtClean="0">
                <a:hlinkClick r:id="rId2"/>
              </a:rPr>
              <a:t>Мультитран</a:t>
            </a:r>
            <a:endParaRPr lang="ru-RU" dirty="0"/>
          </a:p>
        </p:txBody>
      </p:sp>
      <p:sp>
        <p:nvSpPr>
          <p:cNvPr id="69676" name="AutoShape 44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t"/>
            <a:r>
              <a:rPr lang="en-US" dirty="0" smtClean="0">
                <a:hlinkClick r:id="rId3"/>
              </a:rPr>
              <a:t>ldoceonline.com</a:t>
            </a:r>
            <a:endParaRPr lang="en-US" dirty="0"/>
          </a:p>
        </p:txBody>
      </p:sp>
      <p:sp>
        <p:nvSpPr>
          <p:cNvPr id="69677" name="AutoShape 45"/>
          <p:cNvSpPr>
            <a:spLocks noChangeArrowheads="1"/>
          </p:cNvSpPr>
          <p:nvPr/>
        </p:nvSpPr>
        <p:spPr bwMode="gray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hlinkClick r:id="rId4" tooltip="Oxford Learner's Dictionary"/>
              </a:rPr>
              <a:t>Oxfordlearnersdictionaries.com</a:t>
            </a:r>
            <a:endParaRPr lang="en-US" b="1" dirty="0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hlinkClick r:id="rId5" tooltip="Merriam-Webster online dictionary"/>
              </a:rPr>
              <a:t>Merriam-webster.com</a:t>
            </a:r>
            <a:endParaRPr lang="en-US" b="1" dirty="0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hlinkClick r:id="rId6" tooltip="Cambridge Free English Dictionary "/>
              </a:rPr>
              <a:t>Dictionary.cambridge.org</a:t>
            </a:r>
            <a:r>
              <a:rPr lang="ru-RU" dirty="0" smtClean="0"/>
              <a:t> </a:t>
            </a:r>
            <a:endParaRPr lang="en-US" b="1" dirty="0"/>
          </a:p>
        </p:txBody>
      </p:sp>
      <p:grpSp>
        <p:nvGrpSpPr>
          <p:cNvPr id="69680" name="Group 48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69681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4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87" name="Group 55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2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94" name="Group 62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701" name="Group 69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708" name="Group 76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7" name="Нижний колонтитул 3"/>
          <p:cNvSpPr txBox="1">
            <a:spLocks/>
          </p:cNvSpPr>
          <p:nvPr/>
        </p:nvSpPr>
        <p:spPr bwMode="auto">
          <a:xfrm>
            <a:off x="4355976" y="6567488"/>
            <a:ext cx="4788024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44" y="980728"/>
            <a:ext cx="8892479" cy="53167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0" dirty="0" smtClean="0">
                <a:solidFill>
                  <a:schemeClr val="tx1"/>
                </a:solidFill>
              </a:rPr>
              <a:t>Сейчас бумажные словари, какими бы современными они ни были, в изучении иностранных языков уходят на задний план, так как онлайн-словари могут предложить гораздо больше возможностей и ряд преимуществ, как то:</a:t>
            </a:r>
            <a:r>
              <a:rPr lang="en-US" altLang="ru-RU" sz="2400" b="0" dirty="0" smtClean="0">
                <a:solidFill>
                  <a:schemeClr val="tx1"/>
                </a:solidFill>
              </a:rPr>
              <a:t> </a:t>
            </a:r>
            <a:endParaRPr lang="en-US" altLang="ru-RU" sz="24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4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altLang="ru-RU" sz="2400" dirty="0" smtClean="0"/>
              <a:t>мгновенное прослушивание слова (причём в двух вариантах: американское и британское произношение)</a:t>
            </a:r>
          </a:p>
          <a:p>
            <a:pPr lvl="1">
              <a:lnSpc>
                <a:spcPct val="80000"/>
              </a:lnSpc>
            </a:pPr>
            <a:r>
              <a:rPr lang="ru-RU" altLang="ru-RU" sz="2400" dirty="0" smtClean="0"/>
              <a:t>мгновенный переход по ссылке к связанному слову (к синониму, антониму, парониму или др.</a:t>
            </a:r>
          </a:p>
          <a:p>
            <a:pPr lvl="1">
              <a:lnSpc>
                <a:spcPct val="80000"/>
              </a:lnSpc>
            </a:pPr>
            <a:r>
              <a:rPr lang="ru-RU" altLang="ru-RU" sz="2400" dirty="0" smtClean="0"/>
              <a:t>доступная мобильность, так как онлайн-словарь легко загрузить на любом планшете или смартфоне, имеющем доступ в Интернет</a:t>
            </a:r>
          </a:p>
          <a:p>
            <a:pPr lvl="1">
              <a:lnSpc>
                <a:spcPct val="80000"/>
              </a:lnSpc>
            </a:pPr>
            <a:r>
              <a:rPr lang="ru-RU" altLang="ru-RU" sz="2400" dirty="0" smtClean="0"/>
              <a:t>быстрый поиск по вводу слова</a:t>
            </a:r>
          </a:p>
          <a:p>
            <a:pPr lvl="1">
              <a:lnSpc>
                <a:spcPct val="80000"/>
              </a:lnSpc>
            </a:pPr>
            <a:r>
              <a:rPr lang="ru-RU" altLang="ru-RU" sz="2400" dirty="0" smtClean="0"/>
              <a:t>вес словаря в граммах = весу гаджета, на котором вы используете онлайн-словарь </a:t>
            </a:r>
          </a:p>
          <a:p>
            <a:pPr lvl="1">
              <a:lnSpc>
                <a:spcPct val="80000"/>
              </a:lnSpc>
            </a:pPr>
            <a:r>
              <a:rPr lang="ru-RU" altLang="ru-RU" sz="2400" dirty="0" smtClean="0"/>
              <a:t>и проч. и проч. и проч.</a:t>
            </a:r>
            <a:endParaRPr lang="en-US" altLang="ru-RU" sz="3000" dirty="0"/>
          </a:p>
          <a:p>
            <a:pPr lvl="1">
              <a:lnSpc>
                <a:spcPct val="80000"/>
              </a:lnSpc>
            </a:pPr>
            <a:endParaRPr lang="en-US" altLang="ru-RU" sz="3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437"/>
            <a:ext cx="7391400" cy="785812"/>
          </a:xfrm>
        </p:spPr>
        <p:txBody>
          <a:bodyPr/>
          <a:lstStyle/>
          <a:p>
            <a:r>
              <a:rPr lang="ru-RU" altLang="ru-RU" sz="2100" dirty="0" smtClean="0"/>
              <a:t>Интернет-технологии:</a:t>
            </a:r>
            <a:br>
              <a:rPr lang="ru-RU" altLang="ru-RU" sz="2100" dirty="0" smtClean="0"/>
            </a:br>
            <a:r>
              <a:rPr lang="ru-RU" altLang="ru-RU" sz="2100" dirty="0" smtClean="0"/>
              <a:t>использование онлайн-словарей </a:t>
            </a:r>
            <a:br>
              <a:rPr lang="ru-RU" altLang="ru-RU" sz="2100" dirty="0" smtClean="0"/>
            </a:br>
            <a:r>
              <a:rPr lang="ru-RU" altLang="ru-RU" sz="2100" dirty="0" smtClean="0"/>
              <a:t>в классной и внеклассной работе </a:t>
            </a:r>
            <a:endParaRPr lang="en-US" altLang="ru-RU" sz="2100" dirty="0">
              <a:solidFill>
                <a:schemeClr val="accent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19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319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319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19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19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320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/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gray">
            <a:xfrm>
              <a:off x="789" y="1725"/>
              <a:ext cx="1296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LearningApps</a:t>
              </a:r>
              <a:r>
                <a:rPr lang="ru-RU" altLang="ru-RU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 – полностью бесплатный онлайн-сервис из Германии, позволяющий создавать интерактивные упражнения для проверки знаний.</a:t>
              </a:r>
              <a:endParaRPr lang="en-US" altLang="ru-RU" dirty="0"/>
            </a:p>
          </p:txBody>
        </p:sp>
      </p:grp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9320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2</a:t>
              </a:r>
              <a:endParaRPr lang="en-US" altLang="ru-RU"/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ThemeGallery is a Design Digital Content &amp; Contents mall developed by Guild Design Inc.</a:t>
              </a:r>
              <a:endParaRPr lang="en-US" altLang="ru-RU" dirty="0"/>
            </a:p>
          </p:txBody>
        </p:sp>
        <p:sp>
          <p:nvSpPr>
            <p:cNvPr id="9321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3216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9321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22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322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322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22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/>
            </a:p>
          </p:txBody>
        </p:sp>
        <p:sp>
          <p:nvSpPr>
            <p:cNvPr id="93228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ThemeGallery is a Design Digital Content &amp; Contents mall developed by Guild Design Inc.</a:t>
              </a:r>
              <a:endParaRPr lang="en-US" altLang="ru-RU" dirty="0"/>
            </a:p>
          </p:txBody>
        </p:sp>
        <p:sp>
          <p:nvSpPr>
            <p:cNvPr id="9322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437"/>
            <a:ext cx="7391400" cy="785812"/>
          </a:xfrm>
        </p:spPr>
        <p:txBody>
          <a:bodyPr/>
          <a:lstStyle/>
          <a:p>
            <a:r>
              <a:rPr lang="ru-RU" altLang="ru-RU" sz="2100" dirty="0" smtClean="0"/>
              <a:t>Интернет-технологии:</a:t>
            </a:r>
            <a:br>
              <a:rPr lang="ru-RU" altLang="ru-RU" sz="2100" dirty="0" smtClean="0"/>
            </a:br>
            <a:r>
              <a:rPr lang="ru-RU" altLang="ru-RU" sz="2100" dirty="0" smtClean="0"/>
              <a:t>интерактивный сервис </a:t>
            </a:r>
            <a:r>
              <a:rPr lang="en-US" altLang="ru-RU" sz="2100" dirty="0" smtClean="0"/>
              <a:t>LearningApps.org</a:t>
            </a:r>
            <a:endParaRPr lang="en-US" altLang="ru-RU" sz="2100" dirty="0">
              <a:solidFill>
                <a:schemeClr val="accent1"/>
              </a:solidFill>
            </a:endParaRPr>
          </a:p>
        </p:txBody>
      </p:sp>
      <p:sp>
        <p:nvSpPr>
          <p:cNvPr id="5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567488"/>
            <a:ext cx="9144000" cy="290512"/>
          </a:xfrm>
        </p:spPr>
        <p:txBody>
          <a:bodyPr/>
          <a:lstStyle/>
          <a:p>
            <a:r>
              <a:rPr lang="ru-RU" altLang="ru-RU" dirty="0" smtClean="0"/>
              <a:t>Этот материал о сервисе </a:t>
            </a:r>
            <a:r>
              <a:rPr lang="en-US" altLang="ru-RU" dirty="0" err="1" smtClean="0"/>
              <a:t>LearningApps</a:t>
            </a:r>
            <a:r>
              <a:rPr lang="en-US" altLang="ru-RU" dirty="0" smtClean="0"/>
              <a:t> </a:t>
            </a:r>
            <a:r>
              <a:rPr lang="ru-RU" altLang="ru-RU" dirty="0" smtClean="0"/>
              <a:t>взят непосредственно с </a:t>
            </a:r>
            <a:r>
              <a:rPr lang="en-US" altLang="ru-RU" dirty="0"/>
              <a:t>https://learningapps.org/1379069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13" y="1196752"/>
            <a:ext cx="7102573" cy="530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19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319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319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19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19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320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/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gray">
            <a:xfrm>
              <a:off x="789" y="1725"/>
              <a:ext cx="1296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 err="1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LearningApps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 – полностью бесплатный онлайн-сервис из Германии, позволяющий создавать интерактивные упражнения для проверки знаний.</a:t>
              </a:r>
              <a:endParaRPr lang="en-US" altLang="ru-RU" dirty="0"/>
            </a:p>
          </p:txBody>
        </p:sp>
      </p:grp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9320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2</a:t>
              </a:r>
              <a:endParaRPr lang="en-US" altLang="ru-RU"/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LearningApps.org является приложением Web 2.0 для поддержки обучения и процесса преподавания с помощью интерактивных модулей.</a:t>
              </a:r>
              <a:endParaRPr lang="en-US" altLang="ru-RU" dirty="0"/>
            </a:p>
          </p:txBody>
        </p:sp>
        <p:sp>
          <p:nvSpPr>
            <p:cNvPr id="9321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3216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9321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322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322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322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322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/>
            </a:p>
          </p:txBody>
        </p:sp>
        <p:sp>
          <p:nvSpPr>
            <p:cNvPr id="93228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Существующие модули могут быть непосредственно включены в содержание обучения, а также их можно изменять или создавать в оперативном режиме.</a:t>
              </a:r>
              <a:endParaRPr lang="en-US" altLang="ru-RU" dirty="0"/>
            </a:p>
          </p:txBody>
        </p:sp>
        <p:sp>
          <p:nvSpPr>
            <p:cNvPr id="9322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437"/>
            <a:ext cx="7391400" cy="785812"/>
          </a:xfrm>
        </p:spPr>
        <p:txBody>
          <a:bodyPr/>
          <a:lstStyle/>
          <a:p>
            <a:r>
              <a:rPr lang="ru-RU" altLang="ru-RU" sz="2100" dirty="0" smtClean="0"/>
              <a:t>Интернет-технологии:</a:t>
            </a:r>
            <a:br>
              <a:rPr lang="ru-RU" altLang="ru-RU" sz="2100" dirty="0" smtClean="0"/>
            </a:br>
            <a:r>
              <a:rPr lang="ru-RU" altLang="ru-RU" sz="2100" dirty="0" smtClean="0"/>
              <a:t>интерактивный сервис </a:t>
            </a:r>
            <a:r>
              <a:rPr lang="en-US" altLang="ru-RU" sz="2100" dirty="0" smtClean="0"/>
              <a:t>LearningApps.org</a:t>
            </a:r>
            <a:endParaRPr lang="en-US" altLang="ru-RU" sz="2100" dirty="0">
              <a:solidFill>
                <a:schemeClr val="accent1"/>
              </a:solidFill>
            </a:endParaRPr>
          </a:p>
        </p:txBody>
      </p:sp>
      <p:sp>
        <p:nvSpPr>
          <p:cNvPr id="5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2662" y="6569348"/>
            <a:ext cx="9207276" cy="290512"/>
          </a:xfrm>
        </p:spPr>
        <p:txBody>
          <a:bodyPr/>
          <a:lstStyle/>
          <a:p>
            <a:pPr algn="ctr"/>
            <a:r>
              <a:rPr lang="ru-RU" altLang="ru-RU" sz="750" dirty="0" smtClean="0"/>
              <a:t>Этот материал о сервисе </a:t>
            </a:r>
            <a:r>
              <a:rPr lang="en-US" altLang="ru-RU" sz="750" dirty="0" err="1" smtClean="0"/>
              <a:t>LearningApps</a:t>
            </a:r>
            <a:r>
              <a:rPr lang="en-US" altLang="ru-RU" sz="750" dirty="0" smtClean="0"/>
              <a:t> </a:t>
            </a:r>
            <a:r>
              <a:rPr lang="ru-RU" altLang="ru-RU" sz="750" dirty="0" smtClean="0"/>
              <a:t>взят с </a:t>
            </a:r>
            <a:r>
              <a:rPr lang="en-US" altLang="ru-RU" sz="750" dirty="0">
                <a:hlinkClick r:id="rId2"/>
              </a:rPr>
              <a:t>https://</a:t>
            </a:r>
            <a:r>
              <a:rPr lang="en-US" altLang="ru-RU" sz="750" dirty="0" smtClean="0">
                <a:hlinkClick r:id="rId2"/>
              </a:rPr>
              <a:t>learningapps.org/about.php</a:t>
            </a:r>
            <a:r>
              <a:rPr lang="ru-RU" altLang="ru-RU" sz="750" dirty="0" smtClean="0"/>
              <a:t>, а также из блога </a:t>
            </a:r>
            <a:r>
              <a:rPr lang="ru-RU" altLang="ru-RU" sz="750" dirty="0"/>
              <a:t>про </a:t>
            </a:r>
            <a:r>
              <a:rPr lang="ru-RU" altLang="ru-RU" sz="750" dirty="0" err="1"/>
              <a:t>eLearning</a:t>
            </a:r>
            <a:r>
              <a:rPr lang="ru-RU" altLang="ru-RU" sz="750" dirty="0"/>
              <a:t> и сферу онлайн </a:t>
            </a:r>
            <a:r>
              <a:rPr lang="ru-RU" altLang="ru-RU" sz="750" dirty="0" smtClean="0"/>
              <a:t>обучения: </a:t>
            </a:r>
            <a:r>
              <a:rPr lang="en-US" altLang="ru-RU" sz="750" dirty="0">
                <a:hlinkClick r:id="rId3"/>
              </a:rPr>
              <a:t>http://teachbase.ru/blog/servis-learningapps</a:t>
            </a:r>
            <a:r>
              <a:rPr lang="en-US" altLang="ru-RU" sz="750" dirty="0" smtClean="0">
                <a:hlinkClick r:id="rId3"/>
              </a:rPr>
              <a:t>/</a:t>
            </a:r>
            <a:r>
              <a:rPr lang="ru-RU" altLang="ru-RU" sz="750" dirty="0" smtClean="0"/>
              <a:t> </a:t>
            </a:r>
            <a:endParaRPr lang="en-US" altLang="ru-RU" sz="750" dirty="0"/>
          </a:p>
        </p:txBody>
      </p:sp>
    </p:spTree>
    <p:extLst>
      <p:ext uri="{BB962C8B-B14F-4D97-AF65-F5344CB8AC3E}">
        <p14:creationId xmlns:p14="http://schemas.microsoft.com/office/powerpoint/2010/main" val="26834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5345" y="196057"/>
            <a:ext cx="7391400" cy="563562"/>
          </a:xfrm>
        </p:spPr>
        <p:txBody>
          <a:bodyPr/>
          <a:lstStyle/>
          <a:p>
            <a:r>
              <a:rPr lang="ru-RU" altLang="ru-RU" sz="4000" dirty="0" smtClean="0"/>
              <a:t>Работа </a:t>
            </a:r>
            <a:r>
              <a:rPr lang="ru-RU" altLang="ru-RU" sz="4000" dirty="0"/>
              <a:t>с </a:t>
            </a:r>
            <a:r>
              <a:rPr lang="ru-RU" altLang="ru-RU" sz="4000" dirty="0" err="1" smtClean="0"/>
              <a:t>LearningApps</a:t>
            </a:r>
            <a:endParaRPr lang="ru-RU" altLang="ru-RU" sz="4000" dirty="0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562599" y="2994026"/>
            <a:ext cx="3247971" cy="30099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251520" y="2989262"/>
            <a:ext cx="3177480" cy="30146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49274" y="3230563"/>
            <a:ext cx="2747963" cy="24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eaLnBrk="0" hangingPunct="0"/>
            <a:endParaRPr lang="ru-RU" altLang="ru-RU" sz="1100" b="1" dirty="0">
              <a:solidFill>
                <a:srgbClr val="000000"/>
              </a:solidFill>
            </a:endParaRPr>
          </a:p>
          <a:p>
            <a:pPr eaLnBrk="0" hangingPunct="0"/>
            <a:r>
              <a:rPr lang="ru-RU" altLang="ru-RU" sz="1100" b="1" dirty="0">
                <a:solidFill>
                  <a:srgbClr val="000000"/>
                </a:solidFill>
              </a:rPr>
              <a:t>Самостоятельно сделать приложение, выбрав один из 20 вариантов игровых механик. После этого будет предложено ознакомиться с примерами подобных упражнений, чтобы понять логику задания. Дальше остается только заполнить необходимые поля и загрузить нужные изображения. Все формы снабжены подсказками, так что долго разбираться с ними не придется. </a:t>
            </a:r>
            <a:endParaRPr lang="en-US" altLang="ru-RU" sz="1100" dirty="0">
              <a:solidFill>
                <a:srgbClr val="000000"/>
              </a:solidFill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594362" y="1921976"/>
            <a:ext cx="18060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2 способа: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970588" y="3484876"/>
            <a:ext cx="25448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100" b="1" dirty="0" smtClean="0">
                <a:solidFill>
                  <a:srgbClr val="000000"/>
                </a:solidFill>
              </a:rPr>
              <a:t>Использовать </a:t>
            </a:r>
            <a:r>
              <a:rPr lang="ru-RU" altLang="ru-RU" sz="1100" b="1" dirty="0">
                <a:solidFill>
                  <a:srgbClr val="000000"/>
                </a:solidFill>
              </a:rPr>
              <a:t>готовые работы других авторов в качестве шаблонов, изменив в них данные на Ваши. Иногда изменить готовое проще, чем создавать новое. Проблема лишь в том, что в галерее приложения сгруппированы не по типам, а по темам. Поэтому найти удачный пример упражнения «Найди пару» может занять некоторое время.</a:t>
            </a:r>
            <a:endParaRPr lang="en-US" altLang="ru-RU" sz="1100" b="1" dirty="0">
              <a:solidFill>
                <a:srgbClr val="000000"/>
              </a:solidFill>
            </a:endParaRPr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567488"/>
            <a:ext cx="9144000" cy="290512"/>
          </a:xfrm>
        </p:spPr>
        <p:txBody>
          <a:bodyPr/>
          <a:lstStyle/>
          <a:p>
            <a:r>
              <a:rPr lang="ru-RU" altLang="ru-RU" dirty="0" smtClean="0"/>
              <a:t>Материал о сервисе </a:t>
            </a:r>
            <a:r>
              <a:rPr lang="en-US" altLang="ru-RU" dirty="0" err="1" smtClean="0"/>
              <a:t>LearningApps</a:t>
            </a:r>
            <a:r>
              <a:rPr lang="en-US" altLang="ru-RU" dirty="0" smtClean="0"/>
              <a:t> </a:t>
            </a:r>
            <a:r>
              <a:rPr lang="ru-RU" altLang="ru-RU" dirty="0" smtClean="0"/>
              <a:t>взят с </a:t>
            </a:r>
            <a:r>
              <a:rPr lang="ru-RU" altLang="ru-RU" dirty="0"/>
              <a:t>блога про </a:t>
            </a:r>
            <a:r>
              <a:rPr lang="ru-RU" altLang="ru-RU" dirty="0" err="1"/>
              <a:t>eLearning</a:t>
            </a:r>
            <a:r>
              <a:rPr lang="ru-RU" altLang="ru-RU" dirty="0"/>
              <a:t> и сферу онлайн </a:t>
            </a:r>
            <a:r>
              <a:rPr lang="ru-RU" altLang="ru-RU" dirty="0" smtClean="0"/>
              <a:t>обучения: </a:t>
            </a:r>
            <a:r>
              <a:rPr lang="en-US" altLang="ru-RU" dirty="0"/>
              <a:t>http://teachbase.ru/blog/servis-learningapps/</a:t>
            </a:r>
          </a:p>
        </p:txBody>
      </p:sp>
    </p:spTree>
    <p:extLst>
      <p:ext uri="{BB962C8B-B14F-4D97-AF65-F5344CB8AC3E}">
        <p14:creationId xmlns:p14="http://schemas.microsoft.com/office/powerpoint/2010/main" val="18861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1295400" y="1752600"/>
            <a:ext cx="6477000" cy="4124325"/>
            <a:chOff x="624" y="967"/>
            <a:chExt cx="4416" cy="2735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gray">
            <a:xfrm>
              <a:off x="2619" y="196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gray">
            <a:xfrm>
              <a:off x="2619" y="2305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2619" y="2641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38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rgbClr val="001D3A"/>
                  </a:solidFill>
                  <a:latin typeface="Verdana" panose="020B0604030504040204" pitchFamily="34" charset="0"/>
                </a:rPr>
                <a:t>Add Your</a:t>
              </a:r>
            </a:p>
            <a:p>
              <a:pPr algn="ctr" eaLnBrk="0" hangingPunct="0"/>
              <a:r>
                <a:rPr lang="en-US" altLang="ru-RU" b="1">
                  <a:solidFill>
                    <a:srgbClr val="001D3A"/>
                  </a:solidFill>
                  <a:latin typeface="Verdana" panose="020B0604030504040204" pitchFamily="34" charset="0"/>
                </a:rPr>
                <a:t>Title Text</a:t>
              </a:r>
            </a:p>
            <a:p>
              <a:pPr algn="ctr" eaLnBrk="0" hangingPunct="0"/>
              <a:endParaRPr lang="en-US" altLang="ru-RU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5</a:t>
              </a: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rgbClr val="001D3A"/>
                  </a:solidFill>
                  <a:latin typeface="Verdana" panose="020B0604030504040204" pitchFamily="34" charset="0"/>
                </a:rPr>
                <a:t>Add Your</a:t>
              </a:r>
            </a:p>
            <a:p>
              <a:pPr algn="ctr" eaLnBrk="0" hangingPunct="0"/>
              <a:r>
                <a:rPr lang="en-US" altLang="ru-RU" b="1">
                  <a:solidFill>
                    <a:srgbClr val="001D3A"/>
                  </a:solidFill>
                  <a:latin typeface="Verdana" panose="020B0604030504040204" pitchFamily="34" charset="0"/>
                </a:rPr>
                <a:t>Title Text</a:t>
              </a:r>
            </a:p>
            <a:p>
              <a:pPr algn="ctr" eaLnBrk="0" hangingPunct="0"/>
              <a:endParaRPr lang="en-US" altLang="ru-RU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ru-RU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5</a:t>
              </a:r>
            </a:p>
          </p:txBody>
        </p:sp>
        <p:sp>
          <p:nvSpPr>
            <p:cNvPr id="73743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gray">
            <a:xfrm>
              <a:off x="2604" y="1107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2604" y="3459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437"/>
            <a:ext cx="7391400" cy="785812"/>
          </a:xfrm>
        </p:spPr>
        <p:txBody>
          <a:bodyPr/>
          <a:lstStyle/>
          <a:p>
            <a:r>
              <a:rPr lang="ru-RU" altLang="ru-RU" sz="2100" dirty="0" smtClean="0"/>
              <a:t>Интернет-технологии:</a:t>
            </a:r>
            <a:br>
              <a:rPr lang="ru-RU" altLang="ru-RU" sz="2100" dirty="0" smtClean="0"/>
            </a:br>
            <a:r>
              <a:rPr lang="ru-RU" altLang="ru-RU" sz="2100" dirty="0" smtClean="0"/>
              <a:t>облака тэгов</a:t>
            </a:r>
            <a:endParaRPr lang="en-US" altLang="ru-RU" sz="21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47547"/>
            <a:ext cx="7610475" cy="4314825"/>
          </a:xfrm>
          <a:prstGeom prst="rect">
            <a:avLst/>
          </a:prstGeom>
        </p:spPr>
      </p:pic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882910" y="1232959"/>
            <a:ext cx="3225541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en-US" altLang="ru-RU" sz="2400" b="1" dirty="0">
                <a:solidFill>
                  <a:srgbClr val="000000"/>
                </a:solidFill>
                <a:hlinkClick r:id="rId3"/>
              </a:rPr>
              <a:t>https://wordart.com</a:t>
            </a:r>
            <a:r>
              <a:rPr lang="en-US" altLang="ru-RU" sz="2400" b="1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2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355976" y="6567488"/>
            <a:ext cx="4788024" cy="290512"/>
          </a:xfrm>
        </p:spPr>
        <p:txBody>
          <a:bodyPr/>
          <a:lstStyle/>
          <a:p>
            <a:r>
              <a:rPr lang="ru-RU" altLang="ru-RU" dirty="0" smtClean="0"/>
              <a:t>Шенберг Е.Ю., учитель английского языка МБОУ СОШ №3 </a:t>
            </a:r>
            <a:r>
              <a:rPr lang="ru-RU" altLang="ru-RU" dirty="0" err="1" smtClean="0"/>
              <a:t>г.о</a:t>
            </a:r>
            <a:r>
              <a:rPr lang="ru-RU" altLang="ru-RU" dirty="0" smtClean="0"/>
              <a:t>. Чехов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198</TotalTime>
  <Words>1146</Words>
  <Application>Microsoft Office PowerPoint</Application>
  <PresentationFormat>Экран (4:3)</PresentationFormat>
  <Paragraphs>216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sample</vt:lpstr>
      <vt:lpstr>ВОЗМОЖНОСТИ ПРИМЕНЕНИЯ ИКТ                       В РАМКАХ РЕАЛИЗАЦИИ ФГОС ООО ПО АНГЛИЙСКОМУ ЯЗЫКУ</vt:lpstr>
      <vt:lpstr>Основные средства ИКТ, используемые  на уроках по английскому языку</vt:lpstr>
      <vt:lpstr> ПРИМЕНЕНИЕ ПО Microsoft Office</vt:lpstr>
      <vt:lpstr>Интернет-технологии: использование онлайн-словарей  в классной и внеклассной работе </vt:lpstr>
      <vt:lpstr>Интернет-технологии: использование онлайн-словарей  в классной и внеклассной работе </vt:lpstr>
      <vt:lpstr>Интернет-технологии: интерактивный сервис LearningApps.org</vt:lpstr>
      <vt:lpstr>Интернет-технологии: интерактивный сервис LearningApps.org</vt:lpstr>
      <vt:lpstr>Работа с LearningApps</vt:lpstr>
      <vt:lpstr>Интернет-технологии: облака тэгов</vt:lpstr>
      <vt:lpstr>Интернет-технологии: использование облаков тэгов (в том числе интерактивных) в классной и внеклассной работе </vt:lpstr>
      <vt:lpstr>Интернет-технологии: использование банков (стоков) бесплатных изображений для подготовки к урокам</vt:lpstr>
      <vt:lpstr>Возможности ИКТ для внеурочной деятельности</vt:lpstr>
      <vt:lpstr>ИКТ во внеурочной деятельности: сетевые проекты</vt:lpstr>
      <vt:lpstr>Применение ИКТ помогает реализовывать детско-взрослые исследовательские проекты  по английскому языку:</vt:lpstr>
      <vt:lpstr>Применение ИКТ помогает реализовывать детско-взрослые исследовательские проекты  по английскому языку:</vt:lpstr>
      <vt:lpstr>Результативность применения ИКТ в урочной и внеурочной деятельности по англ.языку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ПРИМЕНЕНИЯ ИКТ НА УРОКАХ ПО АНГЛИЙСКОМУ ЯЗЫКУ</dc:title>
  <dc:creator>Александр</dc:creator>
  <cp:lastModifiedBy>Шенберг</cp:lastModifiedBy>
  <cp:revision>49</cp:revision>
  <dcterms:created xsi:type="dcterms:W3CDTF">2018-03-09T21:52:54Z</dcterms:created>
  <dcterms:modified xsi:type="dcterms:W3CDTF">2018-06-12T20:13:41Z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